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2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2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2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2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2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2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2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2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2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0F5F0C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0365C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87CED4">
              <a:alpha val="2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254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5DC123">
              <a:alpha val="19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2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3632E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3632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hueOff val="105381"/>
              <a:satOff val="14341"/>
              <a:lumOff val="10801"/>
            </a:scheme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hueOff val="105381"/>
              <a:satOff val="14341"/>
              <a:lumOff val="10801"/>
            </a:schemeClr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45761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77C83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77C83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2387600" y="2298700"/>
            <a:ext cx="19621500" cy="46482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2387600" y="7073900"/>
            <a:ext cx="196215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0" algn="ctr">
              <a:spcBef>
                <a:spcPts val="0"/>
              </a:spcBef>
              <a:buSzTx/>
              <a:buNone/>
              <a:defRPr sz="4400"/>
            </a:lvl2pPr>
            <a:lvl3pPr marL="0" indent="0" algn="ctr">
              <a:spcBef>
                <a:spcPts val="0"/>
              </a:spcBef>
              <a:buSzTx/>
              <a:buNone/>
              <a:defRPr sz="4400"/>
            </a:lvl3pPr>
            <a:lvl4pPr marL="0" indent="0" algn="ctr">
              <a:spcBef>
                <a:spcPts val="0"/>
              </a:spcBef>
              <a:buSzTx/>
              <a:buNone/>
              <a:defRPr sz="4400"/>
            </a:lvl4pPr>
            <a:lvl5pPr marL="0" indent="0" algn="ctr">
              <a:spcBef>
                <a:spcPts val="0"/>
              </a:spcBef>
              <a:buSzTx/>
              <a:buNone/>
              <a:defRPr sz="4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/>
          <p:nvPr>
            <p:ph type="body" sz="quarter" idx="21"/>
          </p:nvPr>
        </p:nvSpPr>
        <p:spPr>
          <a:xfrm>
            <a:off x="2387600" y="8953500"/>
            <a:ext cx="19621500" cy="6858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b="1" sz="38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“Type a quote here.”"/>
          <p:cNvSpPr txBox="1"/>
          <p:nvPr>
            <p:ph type="body" sz="quarter" idx="22"/>
          </p:nvPr>
        </p:nvSpPr>
        <p:spPr>
          <a:xfrm>
            <a:off x="2387600" y="6007100"/>
            <a:ext cx="19621500" cy="9525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3400"/>
              </a:spcBef>
              <a:buSzTx/>
              <a:buNone/>
              <a:defRPr sz="5600"/>
            </a:lvl1pPr>
          </a:lstStyle>
          <a:p>
            <a:pPr/>
            <a:r>
              <a:t>“Type a quote here.”</a:t>
            </a:r>
          </a:p>
        </p:txBody>
      </p:sp>
      <p:sp>
        <p:nvSpPr>
          <p:cNvPr id="9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/>
          <p:nvPr>
            <p:ph type="pic" idx="21"/>
          </p:nvPr>
        </p:nvSpPr>
        <p:spPr>
          <a:xfrm>
            <a:off x="-47625" y="-2540000"/>
            <a:ext cx="24479250" cy="16319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/>
          <p:nvPr>
            <p:ph type="pic" idx="21"/>
          </p:nvPr>
        </p:nvSpPr>
        <p:spPr>
          <a:xfrm>
            <a:off x="2752725" y="-2489200"/>
            <a:ext cx="18840450" cy="125603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itle Text"/>
          <p:cNvSpPr txBox="1"/>
          <p:nvPr>
            <p:ph type="title"/>
          </p:nvPr>
        </p:nvSpPr>
        <p:spPr>
          <a:xfrm>
            <a:off x="2387600" y="9448800"/>
            <a:ext cx="19621500" cy="20066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sz="quarter" idx="1"/>
          </p:nvPr>
        </p:nvSpPr>
        <p:spPr>
          <a:xfrm>
            <a:off x="2387600" y="11518900"/>
            <a:ext cx="19621500" cy="1714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0" algn="ctr">
              <a:spcBef>
                <a:spcPts val="0"/>
              </a:spcBef>
              <a:buSzTx/>
              <a:buNone/>
              <a:defRPr sz="4400"/>
            </a:lvl2pPr>
            <a:lvl3pPr marL="0" indent="0" algn="ctr">
              <a:spcBef>
                <a:spcPts val="0"/>
              </a:spcBef>
              <a:buSzTx/>
              <a:buNone/>
              <a:defRPr sz="4400"/>
            </a:lvl3pPr>
            <a:lvl4pPr marL="0" indent="0" algn="ctr">
              <a:spcBef>
                <a:spcPts val="0"/>
              </a:spcBef>
              <a:buSzTx/>
              <a:buNone/>
              <a:defRPr sz="4400"/>
            </a:lvl4pPr>
            <a:lvl5pPr marL="0" indent="0" algn="ctr">
              <a:spcBef>
                <a:spcPts val="0"/>
              </a:spcBef>
              <a:buSzTx/>
              <a:buNone/>
              <a:defRPr sz="4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/>
          <p:nvPr>
            <p:ph type="title"/>
          </p:nvPr>
        </p:nvSpPr>
        <p:spPr>
          <a:xfrm>
            <a:off x="2387600" y="4533900"/>
            <a:ext cx="19621500" cy="46482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/>
          <p:nvPr>
            <p:ph type="pic" idx="21"/>
          </p:nvPr>
        </p:nvSpPr>
        <p:spPr>
          <a:xfrm>
            <a:off x="12407900" y="-2159000"/>
            <a:ext cx="10337800" cy="1550670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Title Text"/>
          <p:cNvSpPr txBox="1"/>
          <p:nvPr>
            <p:ph type="title"/>
          </p:nvPr>
        </p:nvSpPr>
        <p:spPr>
          <a:xfrm>
            <a:off x="1790700" y="1066800"/>
            <a:ext cx="10007600" cy="5626100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pPr/>
            <a:r>
              <a:t>Title Text</a:t>
            </a:r>
          </a:p>
        </p:txBody>
      </p:sp>
      <p:sp>
        <p:nvSpPr>
          <p:cNvPr id="40" name="Body Level One…"/>
          <p:cNvSpPr txBox="1"/>
          <p:nvPr>
            <p:ph type="body" sz="quarter" idx="1"/>
          </p:nvPr>
        </p:nvSpPr>
        <p:spPr>
          <a:xfrm>
            <a:off x="1790700" y="7035800"/>
            <a:ext cx="10007600" cy="5626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0" algn="ctr">
              <a:spcBef>
                <a:spcPts val="0"/>
              </a:spcBef>
              <a:buSzTx/>
              <a:buNone/>
              <a:defRPr sz="4400"/>
            </a:lvl2pPr>
            <a:lvl3pPr marL="0" indent="0" algn="ctr">
              <a:spcBef>
                <a:spcPts val="0"/>
              </a:spcBef>
              <a:buSzTx/>
              <a:buNone/>
              <a:defRPr sz="4400"/>
            </a:lvl3pPr>
            <a:lvl4pPr marL="0" indent="0" algn="ctr">
              <a:spcBef>
                <a:spcPts val="0"/>
              </a:spcBef>
              <a:buSzTx/>
              <a:buNone/>
              <a:defRPr sz="4400"/>
            </a:lvl4pPr>
            <a:lvl5pPr marL="0" indent="0" algn="ctr">
              <a:spcBef>
                <a:spcPts val="0"/>
              </a:spcBef>
              <a:buSzTx/>
              <a:buNone/>
              <a:defRPr sz="4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/>
          <p:nvPr>
            <p:ph type="pic" idx="21"/>
          </p:nvPr>
        </p:nvSpPr>
        <p:spPr>
          <a:xfrm>
            <a:off x="12496800" y="-1485900"/>
            <a:ext cx="10193867" cy="152908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Body Level One…"/>
          <p:cNvSpPr txBox="1"/>
          <p:nvPr>
            <p:ph type="body" sz="half" idx="1"/>
          </p:nvPr>
        </p:nvSpPr>
        <p:spPr>
          <a:xfrm>
            <a:off x="1790700" y="3644900"/>
            <a:ext cx="10007600" cy="8839200"/>
          </a:xfrm>
          <a:prstGeom prst="rect">
            <a:avLst/>
          </a:prstGeom>
        </p:spPr>
        <p:txBody>
          <a:bodyPr/>
          <a:lstStyle>
            <a:lvl1pPr marL="431800" indent="-431800">
              <a:spcBef>
                <a:spcPts val="5300"/>
              </a:spcBef>
              <a:defRPr sz="3800"/>
            </a:lvl1pPr>
            <a:lvl2pPr marL="863600" indent="-431800">
              <a:spcBef>
                <a:spcPts val="5300"/>
              </a:spcBef>
              <a:defRPr sz="3800"/>
            </a:lvl2pPr>
            <a:lvl3pPr marL="1295400" indent="-431800">
              <a:spcBef>
                <a:spcPts val="5300"/>
              </a:spcBef>
              <a:defRPr sz="3800"/>
            </a:lvl3pPr>
            <a:lvl4pPr marL="1727200" indent="-431800">
              <a:spcBef>
                <a:spcPts val="5300"/>
              </a:spcBef>
              <a:defRPr sz="3800"/>
            </a:lvl4pPr>
            <a:lvl5pPr marL="2159000" indent="-431800">
              <a:spcBef>
                <a:spcPts val="5300"/>
              </a:spcBef>
              <a:defRPr sz="3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/>
          <p:nvPr>
            <p:ph type="body" idx="1"/>
          </p:nvPr>
        </p:nvSpPr>
        <p:spPr>
          <a:xfrm>
            <a:off x="1790700" y="1790700"/>
            <a:ext cx="20815300" cy="101473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/>
          <p:nvPr>
            <p:ph type="pic" sz="half" idx="21"/>
          </p:nvPr>
        </p:nvSpPr>
        <p:spPr>
          <a:xfrm>
            <a:off x="12344400" y="7112000"/>
            <a:ext cx="10439400" cy="69596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Image"/>
          <p:cNvSpPr/>
          <p:nvPr>
            <p:ph type="pic" sz="half" idx="22"/>
          </p:nvPr>
        </p:nvSpPr>
        <p:spPr>
          <a:xfrm>
            <a:off x="12407900" y="190500"/>
            <a:ext cx="10363200" cy="69088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Image"/>
          <p:cNvSpPr/>
          <p:nvPr>
            <p:ph type="pic" idx="23"/>
          </p:nvPr>
        </p:nvSpPr>
        <p:spPr>
          <a:xfrm>
            <a:off x="1583266" y="-1879600"/>
            <a:ext cx="10414001" cy="15621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1790700" y="571500"/>
            <a:ext cx="20815300" cy="2984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1790700" y="3644900"/>
            <a:ext cx="20815300" cy="8839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1955253" y="13004800"/>
            <a:ext cx="453238" cy="4699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>
              <a:defRPr sz="2400"/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  <p:transition xmlns:p14="http://schemas.microsoft.com/office/powerpoint/2010/main" spd="med" advClick="1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609600" marR="0" indent="-6096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1pPr>
      <a:lvl2pPr marL="1219200" marR="0" indent="-6096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2pPr>
      <a:lvl3pPr marL="1828800" marR="0" indent="-6096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3pPr>
      <a:lvl4pPr marL="2438400" marR="0" indent="-6096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4pPr>
      <a:lvl5pPr marL="3048000" marR="0" indent="-6096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5pPr>
      <a:lvl6pPr marL="3657600" marR="0" indent="-6096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6pPr>
      <a:lvl7pPr marL="4267200" marR="0" indent="-6096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7pPr>
      <a:lvl8pPr marL="4876800" marR="0" indent="-6096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8pPr>
      <a:lvl9pPr marL="5486400" marR="0" indent="-6096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cf-courses-data.s3.us.cloud-object-storage.appdomain.cloud/IBMDeveloperSkillsNetwork-DS0701EN-SkillsNetwork/labs/newyork_data.json" TargetMode="External"/><Relationship Id="rId3" Type="http://schemas.openxmlformats.org/officeDocument/2006/relationships/hyperlink" Target="http://cocl.us/Geospatial_data" TargetMode="Externa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Final Report of Data Science Project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Final Report of Data Science Project</a:t>
            </a:r>
          </a:p>
        </p:txBody>
      </p:sp>
      <p:sp>
        <p:nvSpPr>
          <p:cNvPr id="120" name="Wentian Wang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Wentian Wang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Image" descr="Image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0" t="5847" r="0" b="5847"/>
          <a:stretch>
            <a:fillRect/>
          </a:stretch>
        </p:blipFill>
        <p:spPr>
          <a:xfrm>
            <a:off x="12496800" y="1068296"/>
            <a:ext cx="10223500" cy="11595101"/>
          </a:xfrm>
          <a:prstGeom prst="rect">
            <a:avLst/>
          </a:prstGeom>
        </p:spPr>
      </p:pic>
      <p:sp>
        <p:nvSpPr>
          <p:cNvPr id="150" name="Food Venue Por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Food Venue Portion</a:t>
            </a:r>
          </a:p>
        </p:txBody>
      </p:sp>
      <p:sp>
        <p:nvSpPr>
          <p:cNvPr id="151" name="Double-click to edit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Image" descr="Image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0" t="11404" r="0" b="11404"/>
          <a:stretch>
            <a:fillRect/>
          </a:stretch>
        </p:blipFill>
        <p:spPr>
          <a:xfrm>
            <a:off x="12496800" y="1068296"/>
            <a:ext cx="10223500" cy="11595101"/>
          </a:xfrm>
          <a:prstGeom prst="rect">
            <a:avLst/>
          </a:prstGeom>
        </p:spPr>
      </p:pic>
      <p:sp>
        <p:nvSpPr>
          <p:cNvPr id="154" name="Average Like Number in Each Food Venu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Average Like Number in Each Food Venue</a:t>
            </a:r>
          </a:p>
        </p:txBody>
      </p:sp>
      <p:sp>
        <p:nvSpPr>
          <p:cNvPr id="155" name="Double-click to edit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Image" descr="Image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0" t="719" r="0" b="719"/>
          <a:stretch>
            <a:fillRect/>
          </a:stretch>
        </p:blipFill>
        <p:spPr>
          <a:xfrm>
            <a:off x="12496800" y="1068296"/>
            <a:ext cx="10223500" cy="11595101"/>
          </a:xfrm>
          <a:prstGeom prst="rect">
            <a:avLst/>
          </a:prstGeom>
        </p:spPr>
      </p:pic>
      <p:sp>
        <p:nvSpPr>
          <p:cNvPr id="158" name="Average Price Level in Each Food Venu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Average Price Level in Each Food Venue</a:t>
            </a:r>
          </a:p>
        </p:txBody>
      </p:sp>
      <p:sp>
        <p:nvSpPr>
          <p:cNvPr id="159" name="Double-click to edit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Image" descr="Image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0" t="2869" r="0" b="2869"/>
          <a:stretch>
            <a:fillRect/>
          </a:stretch>
        </p:blipFill>
        <p:spPr>
          <a:xfrm>
            <a:off x="12496800" y="1068296"/>
            <a:ext cx="10223500" cy="11595101"/>
          </a:xfrm>
          <a:prstGeom prst="rect">
            <a:avLst/>
          </a:prstGeom>
        </p:spPr>
      </p:pic>
      <p:sp>
        <p:nvSpPr>
          <p:cNvPr id="162" name="Average Rating Number in Each Food Venu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Average Rating Number in Each Food Venue</a:t>
            </a:r>
          </a:p>
        </p:txBody>
      </p:sp>
      <p:sp>
        <p:nvSpPr>
          <p:cNvPr id="163" name="Double-click to edit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Image" descr="Image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2925" t="0" r="2925" b="0"/>
          <a:stretch>
            <a:fillRect/>
          </a:stretch>
        </p:blipFill>
        <p:spPr>
          <a:xfrm>
            <a:off x="12496800" y="1068296"/>
            <a:ext cx="10223500" cy="11595101"/>
          </a:xfrm>
          <a:prstGeom prst="rect">
            <a:avLst/>
          </a:prstGeom>
        </p:spPr>
      </p:pic>
      <p:sp>
        <p:nvSpPr>
          <p:cNvPr id="166" name="Average Tip  Number in Each Food Venu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Average Tip  Number in Each Food Venue</a:t>
            </a:r>
          </a:p>
        </p:txBody>
      </p:sp>
      <p:sp>
        <p:nvSpPr>
          <p:cNvPr id="167" name="Double-click to edit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Correlation Plot for Each Food Venue"/>
          <p:cNvSpPr txBox="1"/>
          <p:nvPr>
            <p:ph type="title"/>
          </p:nvPr>
        </p:nvSpPr>
        <p:spPr>
          <a:xfrm>
            <a:off x="2381249" y="11628904"/>
            <a:ext cx="19621501" cy="2006601"/>
          </a:xfrm>
          <a:prstGeom prst="rect">
            <a:avLst/>
          </a:prstGeom>
        </p:spPr>
        <p:txBody>
          <a:bodyPr/>
          <a:lstStyle>
            <a:lvl1pPr defTabSz="685165">
              <a:defRPr sz="9296"/>
            </a:lvl1pPr>
          </a:lstStyle>
          <a:p>
            <a:pPr/>
            <a:r>
              <a:t>Correlation Plot for Each Food Venue</a:t>
            </a:r>
          </a:p>
        </p:txBody>
      </p:sp>
      <p:pic>
        <p:nvPicPr>
          <p:cNvPr id="17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458698" y="786684"/>
            <a:ext cx="13131008" cy="1090074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Correlation Plot for Each Neighbourhood"/>
          <p:cNvSpPr txBox="1"/>
          <p:nvPr>
            <p:ph type="title"/>
          </p:nvPr>
        </p:nvSpPr>
        <p:spPr>
          <a:xfrm>
            <a:off x="2381249" y="11379200"/>
            <a:ext cx="19621501" cy="2006601"/>
          </a:xfrm>
          <a:prstGeom prst="rect">
            <a:avLst/>
          </a:prstGeom>
        </p:spPr>
        <p:txBody>
          <a:bodyPr/>
          <a:lstStyle>
            <a:lvl1pPr defTabSz="619125">
              <a:defRPr sz="8400"/>
            </a:lvl1pPr>
          </a:lstStyle>
          <a:p>
            <a:pPr/>
            <a:r>
              <a:t>Correlation Plot for Each Neighbourhood</a:t>
            </a:r>
          </a:p>
        </p:txBody>
      </p:sp>
      <p:pic>
        <p:nvPicPr>
          <p:cNvPr id="17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902776" y="526401"/>
            <a:ext cx="12578448" cy="1095649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First Model"/>
          <p:cNvSpPr txBox="1"/>
          <p:nvPr>
            <p:ph type="title"/>
          </p:nvPr>
        </p:nvSpPr>
        <p:spPr>
          <a:xfrm>
            <a:off x="7430536" y="-3174926"/>
            <a:ext cx="10007601" cy="5626101"/>
          </a:xfrm>
          <a:prstGeom prst="rect">
            <a:avLst/>
          </a:prstGeom>
        </p:spPr>
        <p:txBody>
          <a:bodyPr/>
          <a:lstStyle/>
          <a:p>
            <a:pPr/>
            <a:r>
              <a:t>First Model</a:t>
            </a:r>
          </a:p>
        </p:txBody>
      </p:sp>
      <p:sp>
        <p:nvSpPr>
          <p:cNvPr id="176" name="Equation"/>
          <p:cNvSpPr txBox="1"/>
          <p:nvPr/>
        </p:nvSpPr>
        <p:spPr>
          <a:xfrm>
            <a:off x="2815155" y="3706134"/>
            <a:ext cx="18334025" cy="38553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32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Q</m:t>
                  </m:r>
                  <m:r>
                    <a:rPr xmlns:a="http://schemas.openxmlformats.org/drawingml/2006/main" sz="32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32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32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k</m:t>
                  </m:r>
                  <m:r>
                    <a:rPr xmlns:a="http://schemas.openxmlformats.org/drawingml/2006/main" sz="32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1</m:t>
                  </m:r>
                  <m:r>
                    <a:rPr xmlns:a="http://schemas.openxmlformats.org/drawingml/2006/main" sz="32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*</m:t>
                  </m:r>
                  <m:r>
                    <a:rPr xmlns:a="http://schemas.openxmlformats.org/drawingml/2006/main" sz="32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F</m:t>
                  </m:r>
                  <m:r>
                    <a:rPr xmlns:a="http://schemas.openxmlformats.org/drawingml/2006/main" sz="32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o</m:t>
                  </m:r>
                  <m:r>
                    <a:rPr xmlns:a="http://schemas.openxmlformats.org/drawingml/2006/main" sz="32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o</m:t>
                  </m:r>
                  <m:r>
                    <a:rPr xmlns:a="http://schemas.openxmlformats.org/drawingml/2006/main" sz="32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d</m:t>
                  </m:r>
                  <m:r>
                    <a:rPr xmlns:a="http://schemas.openxmlformats.org/drawingml/2006/main" sz="32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_</m:t>
                  </m:r>
                  <m:r>
                    <a:rPr xmlns:a="http://schemas.openxmlformats.org/drawingml/2006/main" sz="32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p</m:t>
                  </m:r>
                  <m:r>
                    <a:rPr xmlns:a="http://schemas.openxmlformats.org/drawingml/2006/main" sz="32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r</m:t>
                  </m:r>
                  <m:r>
                    <a:rPr xmlns:a="http://schemas.openxmlformats.org/drawingml/2006/main" sz="32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o</m:t>
                  </m:r>
                  <m:r>
                    <a:rPr xmlns:a="http://schemas.openxmlformats.org/drawingml/2006/main" sz="32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t</m:t>
                  </m:r>
                  <m:r>
                    <a:rPr xmlns:a="http://schemas.openxmlformats.org/drawingml/2006/main" sz="32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i</m:t>
                  </m:r>
                  <m:r>
                    <a:rPr xmlns:a="http://schemas.openxmlformats.org/drawingml/2006/main" sz="32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o</m:t>
                  </m:r>
                  <m:r>
                    <a:rPr xmlns:a="http://schemas.openxmlformats.org/drawingml/2006/main" sz="32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n</m:t>
                  </m:r>
                  <m:r>
                    <a:rPr xmlns:a="http://schemas.openxmlformats.org/drawingml/2006/main" sz="32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xmlns:a="http://schemas.openxmlformats.org/drawingml/2006/main" sz="32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k</m:t>
                  </m:r>
                  <m:r>
                    <a:rPr xmlns:a="http://schemas.openxmlformats.org/drawingml/2006/main" sz="32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2</m:t>
                  </m:r>
                  <m:r>
                    <a:rPr xmlns:a="http://schemas.openxmlformats.org/drawingml/2006/main" sz="32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*</m:t>
                  </m:r>
                  <m:r>
                    <a:rPr xmlns:a="http://schemas.openxmlformats.org/drawingml/2006/main" sz="32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R</m:t>
                  </m:r>
                  <m:r>
                    <a:rPr xmlns:a="http://schemas.openxmlformats.org/drawingml/2006/main" sz="32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a</m:t>
                  </m:r>
                  <m:r>
                    <a:rPr xmlns:a="http://schemas.openxmlformats.org/drawingml/2006/main" sz="32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t</m:t>
                  </m:r>
                  <m:r>
                    <a:rPr xmlns:a="http://schemas.openxmlformats.org/drawingml/2006/main" sz="32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i</m:t>
                  </m:r>
                  <m:r>
                    <a:rPr xmlns:a="http://schemas.openxmlformats.org/drawingml/2006/main" sz="32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n</m:t>
                  </m:r>
                  <m:sSub>
                    <m:e>
                      <m:r>
                        <a:rPr xmlns:a="http://schemas.openxmlformats.org/drawingml/2006/main" sz="32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g</m:t>
                      </m:r>
                    </m:e>
                    <m:sub>
                      <m:r>
                        <a:rPr xmlns:a="http://schemas.openxmlformats.org/drawingml/2006/main" sz="32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</m:sub>
                  </m:sSub>
                  <m:r>
                    <a:rPr xmlns:a="http://schemas.openxmlformats.org/drawingml/2006/main" sz="32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xmlns:a="http://schemas.openxmlformats.org/drawingml/2006/main" sz="32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k</m:t>
                  </m:r>
                  <m:r>
                    <a:rPr xmlns:a="http://schemas.openxmlformats.org/drawingml/2006/main" sz="32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3</m:t>
                  </m:r>
                  <m:r>
                    <a:rPr xmlns:a="http://schemas.openxmlformats.org/drawingml/2006/main" sz="32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*</m:t>
                  </m:r>
                  <m:r>
                    <a:rPr xmlns:a="http://schemas.openxmlformats.org/drawingml/2006/main" sz="32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T</m:t>
                  </m:r>
                  <m:r>
                    <a:rPr xmlns:a="http://schemas.openxmlformats.org/drawingml/2006/main" sz="32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i</m:t>
                  </m:r>
                  <m:r>
                    <a:rPr xmlns:a="http://schemas.openxmlformats.org/drawingml/2006/main" sz="32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e</m:t>
                  </m:r>
                  <m:sSub>
                    <m:e>
                      <m:r>
                        <a:rPr xmlns:a="http://schemas.openxmlformats.org/drawingml/2006/main" sz="32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</m:e>
                    <m:sub>
                      <m:r>
                        <a:rPr xmlns:a="http://schemas.openxmlformats.org/drawingml/2006/main" sz="32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</m:sub>
                  </m:sSub>
                  <m:r>
                    <a:rPr xmlns:a="http://schemas.openxmlformats.org/drawingml/2006/main" sz="32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xmlns:a="http://schemas.openxmlformats.org/drawingml/2006/main" sz="32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k</m:t>
                  </m:r>
                  <m:r>
                    <a:rPr xmlns:a="http://schemas.openxmlformats.org/drawingml/2006/main" sz="32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4</m:t>
                  </m:r>
                  <m:r>
                    <a:rPr xmlns:a="http://schemas.openxmlformats.org/drawingml/2006/main" sz="32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*</m:t>
                  </m:r>
                  <m:r>
                    <a:rPr xmlns:a="http://schemas.openxmlformats.org/drawingml/2006/main" sz="32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T</m:t>
                  </m:r>
                  <m:r>
                    <a:rPr xmlns:a="http://schemas.openxmlformats.org/drawingml/2006/main" sz="32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i</m:t>
                  </m:r>
                  <m:r>
                    <a:rPr xmlns:a="http://schemas.openxmlformats.org/drawingml/2006/main" sz="32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p</m:t>
                  </m:r>
                  <m:r>
                    <a:rPr xmlns:a="http://schemas.openxmlformats.org/drawingml/2006/main" sz="32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N</m:t>
                  </m:r>
                  <m:r>
                    <a:rPr xmlns:a="http://schemas.openxmlformats.org/drawingml/2006/main" sz="32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u</m:t>
                  </m:r>
                  <m:r>
                    <a:rPr xmlns:a="http://schemas.openxmlformats.org/drawingml/2006/main" sz="32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m</m:t>
                  </m:r>
                  <m:r>
                    <a:rPr xmlns:a="http://schemas.openxmlformats.org/drawingml/2006/main" sz="32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b</m:t>
                  </m:r>
                  <m:r>
                    <a:rPr xmlns:a="http://schemas.openxmlformats.org/drawingml/2006/main" sz="32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e</m:t>
                  </m:r>
                  <m:sSub>
                    <m:e>
                      <m:r>
                        <a:rPr xmlns:a="http://schemas.openxmlformats.org/drawingml/2006/main" sz="32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</m:e>
                    <m:sub>
                      <m:r>
                        <a:rPr xmlns:a="http://schemas.openxmlformats.org/drawingml/2006/main" sz="32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</m:sub>
                  </m:sSub>
                  <m:r>
                    <a:rPr xmlns:a="http://schemas.openxmlformats.org/drawingml/2006/main" sz="32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xmlns:a="http://schemas.openxmlformats.org/drawingml/2006/main" sz="32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k</m:t>
                  </m:r>
                  <m:r>
                    <a:rPr xmlns:a="http://schemas.openxmlformats.org/drawingml/2006/main" sz="32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5</m:t>
                  </m:r>
                  <m:r>
                    <a:rPr xmlns:a="http://schemas.openxmlformats.org/drawingml/2006/main" sz="32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*</m:t>
                  </m:r>
                  <m:r>
                    <a:rPr xmlns:a="http://schemas.openxmlformats.org/drawingml/2006/main" sz="32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L</m:t>
                  </m:r>
                  <m:r>
                    <a:rPr xmlns:a="http://schemas.openxmlformats.org/drawingml/2006/main" sz="32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i</m:t>
                  </m:r>
                  <m:r>
                    <a:rPr xmlns:a="http://schemas.openxmlformats.org/drawingml/2006/main" sz="32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k</m:t>
                  </m:r>
                  <m:r>
                    <a:rPr xmlns:a="http://schemas.openxmlformats.org/drawingml/2006/main" sz="32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e</m:t>
                  </m:r>
                  <m:sSub>
                    <m:e>
                      <m:r>
                        <a:rPr xmlns:a="http://schemas.openxmlformats.org/drawingml/2006/main" sz="32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</m:e>
                    <m:sub>
                      <m:r>
                        <a:rPr xmlns:a="http://schemas.openxmlformats.org/drawingml/2006/main" sz="32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</m:sub>
                  </m:sSub>
                  <m:r>
                    <a:rPr xmlns:a="http://schemas.openxmlformats.org/drawingml/2006/main" sz="32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32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/</m:t>
                  </m:r>
                  <m:r>
                    <a:rPr xmlns:a="http://schemas.openxmlformats.org/drawingml/2006/main" sz="32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32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k</m:t>
                  </m:r>
                  <m:r>
                    <a:rPr xmlns:a="http://schemas.openxmlformats.org/drawingml/2006/main" sz="32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1</m:t>
                  </m:r>
                  <m:r>
                    <a:rPr xmlns:a="http://schemas.openxmlformats.org/drawingml/2006/main" sz="32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xmlns:a="http://schemas.openxmlformats.org/drawingml/2006/main" sz="32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k</m:t>
                  </m:r>
                  <m:r>
                    <a:rPr xmlns:a="http://schemas.openxmlformats.org/drawingml/2006/main" sz="32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2</m:t>
                  </m:r>
                  <m:r>
                    <a:rPr xmlns:a="http://schemas.openxmlformats.org/drawingml/2006/main" sz="32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xmlns:a="http://schemas.openxmlformats.org/drawingml/2006/main" sz="32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k</m:t>
                  </m:r>
                  <m:r>
                    <a:rPr xmlns:a="http://schemas.openxmlformats.org/drawingml/2006/main" sz="32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3</m:t>
                  </m:r>
                  <m:r>
                    <a:rPr xmlns:a="http://schemas.openxmlformats.org/drawingml/2006/main" sz="32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xmlns:a="http://schemas.openxmlformats.org/drawingml/2006/main" sz="32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k</m:t>
                  </m:r>
                  <m:r>
                    <a:rPr xmlns:a="http://schemas.openxmlformats.org/drawingml/2006/main" sz="32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4</m:t>
                  </m:r>
                  <m:r>
                    <a:rPr xmlns:a="http://schemas.openxmlformats.org/drawingml/2006/main" sz="32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xmlns:a="http://schemas.openxmlformats.org/drawingml/2006/main" sz="32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k</m:t>
                  </m:r>
                  <m:r>
                    <a:rPr xmlns:a="http://schemas.openxmlformats.org/drawingml/2006/main" sz="32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5</m:t>
                  </m:r>
                  <m:r>
                    <a:rPr xmlns:a="http://schemas.openxmlformats.org/drawingml/2006/main" sz="32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)</m:t>
                  </m:r>
                </m:oMath>
              </m:oMathPara>
            </a14:m>
            <a:endParaRPr sz="3200">
              <a:solidFill>
                <a:srgbClr val="FFFFFF"/>
              </a:solidFill>
            </a:endParaRPr>
          </a:p>
        </p:txBody>
      </p:sp>
      <p:graphicFrame>
        <p:nvGraphicFramePr>
          <p:cNvPr id="177" name="Table"/>
          <p:cNvGraphicFramePr/>
          <p:nvPr/>
        </p:nvGraphicFramePr>
        <p:xfrm>
          <a:off x="2436251" y="4943780"/>
          <a:ext cx="8885723" cy="7850137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{C7B018BB-80A7-4F77-B60F-C8B233D01FF8}</a:tableStyleId>
              </a:tblPr>
              <a:tblGrid>
                <a:gridCol w="4440638"/>
                <a:gridCol w="4440638"/>
              </a:tblGrid>
              <a:tr h="392284">
                <a:tc>
                  <a:txBody>
                    <a:bodyPr/>
                    <a:lstStyle/>
                    <a:p>
                      <a:pPr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Neighborhood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Q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92284">
                <a:tc>
                  <a:txBody>
                    <a:bodyPr/>
                    <a:lstStyle/>
                    <a:p>
                      <a:pPr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Soho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0.976926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92284">
                <a:tc>
                  <a:txBody>
                    <a:bodyPr/>
                    <a:lstStyle/>
                    <a:p>
                      <a:pPr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West Village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0.974078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92284">
                <a:tc>
                  <a:txBody>
                    <a:bodyPr/>
                    <a:lstStyle/>
                    <a:p>
                      <a:pPr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Flatiron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0.955280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92284">
                <a:tc>
                  <a:txBody>
                    <a:bodyPr/>
                    <a:lstStyle/>
                    <a:p>
                      <a:pPr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Greenwich Village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0.945727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92284">
                <a:tc>
                  <a:txBody>
                    <a:bodyPr/>
                    <a:lstStyle/>
                    <a:p>
                      <a:pPr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Noho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0.941565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92284">
                <a:tc>
                  <a:txBody>
                    <a:bodyPr/>
                    <a:lstStyle/>
                    <a:p>
                      <a:pPr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East Village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0.912479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92284">
                <a:tc>
                  <a:txBody>
                    <a:bodyPr/>
                    <a:lstStyle/>
                    <a:p>
                      <a:pPr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Midtown South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0.910387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92284">
                <a:tc>
                  <a:txBody>
                    <a:bodyPr/>
                    <a:lstStyle/>
                    <a:p>
                      <a:pPr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Chelsea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0.904635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92284">
                <a:tc>
                  <a:txBody>
                    <a:bodyPr/>
                    <a:lstStyle/>
                    <a:p>
                      <a:pPr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Little Italy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0.904100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92284">
                <a:tc>
                  <a:txBody>
                    <a:bodyPr/>
                    <a:lstStyle/>
                    <a:p>
                      <a:pPr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Midtown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0.896390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92284">
                <a:tc>
                  <a:txBody>
                    <a:bodyPr/>
                    <a:lstStyle/>
                    <a:p>
                      <a:pPr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Tribeca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0.865752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92284">
                <a:tc>
                  <a:txBody>
                    <a:bodyPr/>
                    <a:lstStyle/>
                    <a:p>
                      <a:pPr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Murray Hill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0.861832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92284">
                <a:tc>
                  <a:txBody>
                    <a:bodyPr/>
                    <a:lstStyle/>
                    <a:p>
                      <a:pPr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Civic Center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0.845576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92284">
                <a:tc>
                  <a:txBody>
                    <a:bodyPr/>
                    <a:lstStyle/>
                    <a:p>
                      <a:pPr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Upper West Side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0.840344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92284">
                <a:tc>
                  <a:txBody>
                    <a:bodyPr/>
                    <a:lstStyle/>
                    <a:p>
                      <a:pPr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Chinatown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0.835970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92284">
                <a:tc>
                  <a:txBody>
                    <a:bodyPr/>
                    <a:lstStyle/>
                    <a:p>
                      <a:pPr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Lenox Hill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0.820822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92284">
                <a:tc>
                  <a:txBody>
                    <a:bodyPr/>
                    <a:lstStyle/>
                    <a:p>
                      <a:pPr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Upper East Side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0.806590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92284">
                <a:tc>
                  <a:txBody>
                    <a:bodyPr/>
                    <a:lstStyle/>
                    <a:p>
                      <a:pPr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Financial District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0.797310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92284">
                <a:tc>
                  <a:txBody>
                    <a:bodyPr/>
                    <a:lstStyle/>
                    <a:p>
                      <a:pPr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Turtle Bay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0.789250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  <p:graphicFrame>
        <p:nvGraphicFramePr>
          <p:cNvPr id="178" name="Table"/>
          <p:cNvGraphicFramePr/>
          <p:nvPr/>
        </p:nvGraphicFramePr>
        <p:xfrm>
          <a:off x="11937517" y="4943780"/>
          <a:ext cx="10507605" cy="7784138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{33BA23B1-9221-436E-865A-0063620EA4FD}</a:tableStyleId>
              </a:tblPr>
              <a:tblGrid>
                <a:gridCol w="5247452"/>
                <a:gridCol w="5247452"/>
              </a:tblGrid>
              <a:tr h="353247"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</a:rPr>
                        <a:t>Neighborhood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</a:rPr>
                        <a:t>Q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CBCBCB"/>
                      </a:solidFill>
                      <a:miter lim="400000"/>
                    </a:lnR>
                  </a:tcPr>
                </a:tc>
              </a:tr>
              <a:tr h="353247">
                <a:tc>
                  <a:txBody>
                    <a:bodyPr/>
                    <a:lstStyle/>
                    <a:p>
                      <a:pPr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Clinton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0.776129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CBCBCB"/>
                      </a:solidFill>
                      <a:miter lim="400000"/>
                    </a:lnR>
                  </a:tcPr>
                </a:tc>
              </a:tr>
              <a:tr h="353247">
                <a:tc>
                  <a:txBody>
                    <a:bodyPr/>
                    <a:lstStyle/>
                    <a:p>
                      <a:pPr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Sutton Place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0.768154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CBCBCB"/>
                      </a:solidFill>
                      <a:miter lim="400000"/>
                    </a:lnR>
                  </a:tcPr>
                </a:tc>
              </a:tr>
              <a:tr h="353247">
                <a:tc>
                  <a:txBody>
                    <a:bodyPr/>
                    <a:lstStyle/>
                    <a:p>
                      <a:pPr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Gramercy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0.765916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CBCBCB"/>
                      </a:solidFill>
                      <a:miter lim="400000"/>
                    </a:lnR>
                  </a:tcPr>
                </a:tc>
              </a:tr>
              <a:tr h="353247">
                <a:tc>
                  <a:txBody>
                    <a:bodyPr/>
                    <a:lstStyle/>
                    <a:p>
                      <a:pPr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Carnegie Hill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0.757348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CBCBCB"/>
                      </a:solidFill>
                      <a:miter lim="400000"/>
                    </a:lnR>
                  </a:tcPr>
                </a:tc>
              </a:tr>
              <a:tr h="353247">
                <a:tc>
                  <a:txBody>
                    <a:bodyPr/>
                    <a:lstStyle/>
                    <a:p>
                      <a:pPr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Manhattan Valley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0.755399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CBCBCB"/>
                      </a:solidFill>
                      <a:miter lim="400000"/>
                    </a:lnR>
                  </a:tcPr>
                </a:tc>
              </a:tr>
              <a:tr h="353247">
                <a:tc>
                  <a:txBody>
                    <a:bodyPr/>
                    <a:lstStyle/>
                    <a:p>
                      <a:pPr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Lower East Side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0.752240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CBCBCB"/>
                      </a:solidFill>
                      <a:miter lim="400000"/>
                    </a:lnR>
                  </a:tcPr>
                </a:tc>
              </a:tr>
              <a:tr h="353247">
                <a:tc>
                  <a:txBody>
                    <a:bodyPr/>
                    <a:lstStyle/>
                    <a:p>
                      <a:pPr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Battery Park City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0.739471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CBCBCB"/>
                      </a:solidFill>
                      <a:miter lim="400000"/>
                    </a:lnR>
                  </a:tcPr>
                </a:tc>
              </a:tr>
              <a:tr h="353247">
                <a:tc>
                  <a:txBody>
                    <a:bodyPr/>
                    <a:lstStyle/>
                    <a:p>
                      <a:pPr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Lincoln Square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0.739051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CBCBCB"/>
                      </a:solidFill>
                      <a:miter lim="400000"/>
                    </a:lnR>
                  </a:tcPr>
                </a:tc>
              </a:tr>
              <a:tr h="353247">
                <a:tc>
                  <a:txBody>
                    <a:bodyPr/>
                    <a:lstStyle/>
                    <a:p>
                      <a:pPr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Tudor City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0.734696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CBCBCB"/>
                      </a:solidFill>
                      <a:miter lim="400000"/>
                    </a:lnR>
                  </a:tcPr>
                </a:tc>
              </a:tr>
              <a:tr h="353247">
                <a:tc>
                  <a:txBody>
                    <a:bodyPr/>
                    <a:lstStyle/>
                    <a:p>
                      <a:pPr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Morningside Heights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0.721362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CBCBCB"/>
                      </a:solidFill>
                      <a:miter lim="400000"/>
                    </a:lnR>
                  </a:tcPr>
                </a:tc>
              </a:tr>
              <a:tr h="353247">
                <a:tc>
                  <a:txBody>
                    <a:bodyPr/>
                    <a:lstStyle/>
                    <a:p>
                      <a:pPr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Yorkville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0.719537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CBCBCB"/>
                      </a:solidFill>
                      <a:miter lim="400000"/>
                    </a:lnR>
                  </a:tcPr>
                </a:tc>
              </a:tr>
              <a:tr h="353247">
                <a:tc>
                  <a:txBody>
                    <a:bodyPr/>
                    <a:lstStyle/>
                    <a:p>
                      <a:pPr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Manhattanville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0.685324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CBCBCB"/>
                      </a:solidFill>
                      <a:miter lim="400000"/>
                    </a:lnR>
                  </a:tcPr>
                </a:tc>
              </a:tr>
              <a:tr h="353247">
                <a:tc>
                  <a:txBody>
                    <a:bodyPr/>
                    <a:lstStyle/>
                    <a:p>
                      <a:pPr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Hudson Yards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0.671361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CBCBCB"/>
                      </a:solidFill>
                      <a:miter lim="400000"/>
                    </a:lnR>
                  </a:tcPr>
                </a:tc>
              </a:tr>
              <a:tr h="353247">
                <a:tc>
                  <a:txBody>
                    <a:bodyPr/>
                    <a:lstStyle/>
                    <a:p>
                      <a:pPr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Central Harlem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0.642896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CBCBCB"/>
                      </a:solidFill>
                      <a:miter lim="400000"/>
                    </a:lnR>
                  </a:tcPr>
                </a:tc>
              </a:tr>
              <a:tr h="353247">
                <a:tc>
                  <a:txBody>
                    <a:bodyPr/>
                    <a:lstStyle/>
                    <a:p>
                      <a:pPr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East Harlem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0.618891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CBCBCB"/>
                      </a:solidFill>
                      <a:miter lim="400000"/>
                    </a:lnR>
                  </a:tcPr>
                </a:tc>
              </a:tr>
              <a:tr h="353247">
                <a:tc>
                  <a:txBody>
                    <a:bodyPr/>
                    <a:lstStyle/>
                    <a:p>
                      <a:pPr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Hamilton Heights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0.600596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CBCBCB"/>
                      </a:solidFill>
                      <a:miter lim="400000"/>
                    </a:lnR>
                  </a:tcPr>
                </a:tc>
              </a:tr>
              <a:tr h="353247">
                <a:tc>
                  <a:txBody>
                    <a:bodyPr/>
                    <a:lstStyle/>
                    <a:p>
                      <a:pPr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Inwood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0.589793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CBCBCB"/>
                      </a:solidFill>
                      <a:miter lim="400000"/>
                    </a:lnR>
                  </a:tcPr>
                </a:tc>
              </a:tr>
              <a:tr h="353247">
                <a:tc>
                  <a:txBody>
                    <a:bodyPr/>
                    <a:lstStyle/>
                    <a:p>
                      <a:pPr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Washington Heights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0.568616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CBCBCB"/>
                      </a:solidFill>
                      <a:miter lim="400000"/>
                    </a:lnR>
                  </a:tcPr>
                </a:tc>
              </a:tr>
              <a:tr h="353247">
                <a:tc>
                  <a:txBody>
                    <a:bodyPr/>
                    <a:lstStyle/>
                    <a:p>
                      <a:pPr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Marble Hill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0.498252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CBCBCB"/>
                      </a:solidFill>
                      <a:miter lim="400000"/>
                    </a:lnR>
                  </a:tcPr>
                </a:tc>
              </a:tr>
              <a:tr h="353247">
                <a:tc>
                  <a:txBody>
                    <a:bodyPr/>
                    <a:lstStyle/>
                    <a:p>
                      <a:pPr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Stuyvesant Town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0.417852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CBCBCB"/>
                      </a:solidFill>
                      <a:miter lim="400000"/>
                    </a:lnR>
                  </a:tcPr>
                </a:tc>
              </a:tr>
              <a:tr h="353247">
                <a:tc>
                  <a:txBody>
                    <a:bodyPr/>
                    <a:lstStyle/>
                    <a:p>
                      <a:pPr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Roosevelt Island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0.398327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CBCBCB"/>
                      </a:solidFill>
                      <a:miter lim="400000"/>
                    </a:lnR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First Model Result Plot"/>
          <p:cNvSpPr txBox="1"/>
          <p:nvPr>
            <p:ph type="title"/>
          </p:nvPr>
        </p:nvSpPr>
        <p:spPr>
          <a:xfrm>
            <a:off x="1790700" y="2915149"/>
            <a:ext cx="10007600" cy="5626101"/>
          </a:xfrm>
          <a:prstGeom prst="rect">
            <a:avLst/>
          </a:prstGeom>
        </p:spPr>
        <p:txBody>
          <a:bodyPr/>
          <a:lstStyle/>
          <a:p>
            <a:pPr/>
            <a:r>
              <a:t>First Model Result Plot</a:t>
            </a:r>
          </a:p>
        </p:txBody>
      </p:sp>
      <p:pic>
        <p:nvPicPr>
          <p:cNvPr id="18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744467" y="1235931"/>
            <a:ext cx="7715466" cy="118789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econd Model"/>
          <p:cNvSpPr txBox="1"/>
          <p:nvPr>
            <p:ph type="title"/>
          </p:nvPr>
        </p:nvSpPr>
        <p:spPr>
          <a:xfrm>
            <a:off x="7430536" y="-3174926"/>
            <a:ext cx="10007601" cy="5626101"/>
          </a:xfrm>
          <a:prstGeom prst="rect">
            <a:avLst/>
          </a:prstGeom>
        </p:spPr>
        <p:txBody>
          <a:bodyPr/>
          <a:lstStyle/>
          <a:p>
            <a:pPr/>
            <a:r>
              <a:t>Second Model</a:t>
            </a:r>
          </a:p>
        </p:txBody>
      </p:sp>
      <p:graphicFrame>
        <p:nvGraphicFramePr>
          <p:cNvPr id="184" name="Table"/>
          <p:cNvGraphicFramePr/>
          <p:nvPr/>
        </p:nvGraphicFramePr>
        <p:xfrm>
          <a:off x="2436251" y="4943780"/>
          <a:ext cx="8885723" cy="7850136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{C7B018BB-80A7-4F77-B60F-C8B233D01FF8}</a:tableStyleId>
              </a:tblPr>
              <a:tblGrid>
                <a:gridCol w="4440638"/>
                <a:gridCol w="4440638"/>
              </a:tblGrid>
              <a:tr h="392284">
                <a:tc>
                  <a:txBody>
                    <a:bodyPr/>
                    <a:lstStyle/>
                    <a:p>
                      <a:pPr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Neighborhood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Q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92284">
                <a:tc>
                  <a:txBody>
                    <a:bodyPr/>
                    <a:lstStyle/>
                    <a:p>
                      <a:pPr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West Village</a:t>
                      </a:r>
                    </a:p>
                  </a:txBody>
                  <a:tcPr marL="76200" marR="76200" marT="76200" marB="76200" anchor="ctr" anchorCtr="0" horzOverflow="overflow"/>
                </a:tc>
                <a:tc>
                  <a:txBody>
                    <a:bodyPr/>
                    <a:lstStyle/>
                    <a:p>
                      <a:pPr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0.928157</a:t>
                      </a:r>
                    </a:p>
                  </a:txBody>
                  <a:tcPr marL="76200" marR="76200" marT="76200" marB="76200" anchor="ctr" anchorCtr="0" horzOverflow="overflow"/>
                </a:tc>
              </a:tr>
              <a:tr h="392284">
                <a:tc>
                  <a:txBody>
                    <a:bodyPr/>
                    <a:lstStyle/>
                    <a:p>
                      <a:pPr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Soho</a:t>
                      </a:r>
                    </a:p>
                  </a:txBody>
                  <a:tcPr marL="76200" marR="76200" marT="76200" marB="76200" anchor="ctr" anchorCtr="0" horzOverflow="overflow"/>
                </a:tc>
                <a:tc>
                  <a:txBody>
                    <a:bodyPr/>
                    <a:lstStyle/>
                    <a:p>
                      <a:pPr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0.922302</a:t>
                      </a:r>
                    </a:p>
                  </a:txBody>
                  <a:tcPr marL="76200" marR="76200" marT="76200" marB="76200" anchor="ctr" anchorCtr="0" horzOverflow="overflow"/>
                </a:tc>
              </a:tr>
              <a:tr h="392284">
                <a:tc>
                  <a:txBody>
                    <a:bodyPr/>
                    <a:lstStyle/>
                    <a:p>
                      <a:pPr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Flatiron</a:t>
                      </a:r>
                    </a:p>
                  </a:txBody>
                  <a:tcPr marL="76200" marR="76200" marT="76200" marB="76200" anchor="ctr" anchorCtr="0" horzOverflow="overflow"/>
                </a:tc>
                <a:tc>
                  <a:txBody>
                    <a:bodyPr/>
                    <a:lstStyle/>
                    <a:p>
                      <a:pPr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0.863710</a:t>
                      </a:r>
                    </a:p>
                  </a:txBody>
                  <a:tcPr marL="76200" marR="76200" marT="76200" marB="76200" anchor="ctr" anchorCtr="0" horzOverflow="overflow"/>
                </a:tc>
              </a:tr>
              <a:tr h="392284">
                <a:tc>
                  <a:txBody>
                    <a:bodyPr/>
                    <a:lstStyle/>
                    <a:p>
                      <a:pPr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Greenwich Village</a:t>
                      </a:r>
                    </a:p>
                  </a:txBody>
                  <a:tcPr marL="76200" marR="76200" marT="76200" marB="76200" anchor="ctr" anchorCtr="0" horzOverflow="overflow"/>
                </a:tc>
                <a:tc>
                  <a:txBody>
                    <a:bodyPr/>
                    <a:lstStyle/>
                    <a:p>
                      <a:pPr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0.832922</a:t>
                      </a:r>
                    </a:p>
                  </a:txBody>
                  <a:tcPr marL="76200" marR="76200" marT="76200" marB="76200" anchor="ctr" anchorCtr="0" horzOverflow="overflow"/>
                </a:tc>
              </a:tr>
              <a:tr h="392284">
                <a:tc>
                  <a:txBody>
                    <a:bodyPr/>
                    <a:lstStyle/>
                    <a:p>
                      <a:pPr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Noho</a:t>
                      </a:r>
                    </a:p>
                  </a:txBody>
                  <a:tcPr marL="76200" marR="76200" marT="76200" marB="76200" anchor="ctr" anchorCtr="0" horzOverflow="overflow"/>
                </a:tc>
                <a:tc>
                  <a:txBody>
                    <a:bodyPr/>
                    <a:lstStyle/>
                    <a:p>
                      <a:pPr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0.820061</a:t>
                      </a:r>
                    </a:p>
                  </a:txBody>
                  <a:tcPr marL="76200" marR="76200" marT="76200" marB="76200" anchor="ctr" anchorCtr="0" horzOverflow="overflow"/>
                </a:tc>
              </a:tr>
              <a:tr h="392284">
                <a:tc>
                  <a:txBody>
                    <a:bodyPr/>
                    <a:lstStyle/>
                    <a:p>
                      <a:pPr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East Village</a:t>
                      </a:r>
                    </a:p>
                  </a:txBody>
                  <a:tcPr marL="76200" marR="76200" marT="76200" marB="76200" anchor="ctr" anchorCtr="0" horzOverflow="overflow"/>
                </a:tc>
                <a:tc>
                  <a:txBody>
                    <a:bodyPr/>
                    <a:lstStyle/>
                    <a:p>
                      <a:pPr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0.739700</a:t>
                      </a:r>
                    </a:p>
                  </a:txBody>
                  <a:tcPr marL="76200" marR="76200" marT="76200" marB="76200" anchor="ctr" anchorCtr="0" horzOverflow="overflow"/>
                </a:tc>
              </a:tr>
              <a:tr h="392284">
                <a:tc>
                  <a:txBody>
                    <a:bodyPr/>
                    <a:lstStyle/>
                    <a:p>
                      <a:pPr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Midtown South</a:t>
                      </a:r>
                    </a:p>
                  </a:txBody>
                  <a:tcPr marL="76200" marR="76200" marT="76200" marB="76200" anchor="ctr" anchorCtr="0" horzOverflow="overflow"/>
                </a:tc>
                <a:tc>
                  <a:txBody>
                    <a:bodyPr/>
                    <a:lstStyle/>
                    <a:p>
                      <a:pPr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0.732098</a:t>
                      </a:r>
                    </a:p>
                  </a:txBody>
                  <a:tcPr marL="76200" marR="76200" marT="76200" marB="76200" anchor="ctr" anchorCtr="0" horzOverflow="overflow"/>
                </a:tc>
              </a:tr>
              <a:tr h="392284">
                <a:tc>
                  <a:txBody>
                    <a:bodyPr/>
                    <a:lstStyle/>
                    <a:p>
                      <a:pPr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Midtown</a:t>
                      </a:r>
                    </a:p>
                  </a:txBody>
                  <a:tcPr marL="76200" marR="76200" marT="76200" marB="76200" anchor="ctr" anchorCtr="0" horzOverflow="overflow"/>
                </a:tc>
                <a:tc>
                  <a:txBody>
                    <a:bodyPr/>
                    <a:lstStyle/>
                    <a:p>
                      <a:pPr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0.707035</a:t>
                      </a:r>
                    </a:p>
                  </a:txBody>
                  <a:tcPr marL="76200" marR="76200" marT="76200" marB="76200" anchor="ctr" anchorCtr="0" horzOverflow="overflow"/>
                </a:tc>
              </a:tr>
              <a:tr h="392284">
                <a:tc>
                  <a:txBody>
                    <a:bodyPr/>
                    <a:lstStyle/>
                    <a:p>
                      <a:pPr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Little Italy</a:t>
                      </a:r>
                    </a:p>
                  </a:txBody>
                  <a:tcPr marL="76200" marR="76200" marT="76200" marB="76200" anchor="ctr" anchorCtr="0" horzOverflow="overflow"/>
                </a:tc>
                <a:tc>
                  <a:txBody>
                    <a:bodyPr/>
                    <a:lstStyle/>
                    <a:p>
                      <a:pPr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0.701354</a:t>
                      </a:r>
                    </a:p>
                  </a:txBody>
                  <a:tcPr marL="76200" marR="76200" marT="76200" marB="76200" anchor="ctr" anchorCtr="0" horzOverflow="overflow"/>
                </a:tc>
              </a:tr>
              <a:tr h="392284">
                <a:tc>
                  <a:txBody>
                    <a:bodyPr/>
                    <a:lstStyle/>
                    <a:p>
                      <a:pPr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Chelsea</a:t>
                      </a:r>
                    </a:p>
                  </a:txBody>
                  <a:tcPr marL="76200" marR="76200" marT="76200" marB="76200" anchor="ctr" anchorCtr="0" horzOverflow="overflow"/>
                </a:tc>
                <a:tc>
                  <a:txBody>
                    <a:bodyPr/>
                    <a:lstStyle/>
                    <a:p>
                      <a:pPr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0.636509</a:t>
                      </a:r>
                    </a:p>
                  </a:txBody>
                  <a:tcPr marL="76200" marR="76200" marT="76200" marB="76200" anchor="ctr" anchorCtr="0" horzOverflow="overflow"/>
                </a:tc>
              </a:tr>
              <a:tr h="392284">
                <a:tc>
                  <a:txBody>
                    <a:bodyPr/>
                    <a:lstStyle/>
                    <a:p>
                      <a:pPr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Murray Hill</a:t>
                      </a:r>
                    </a:p>
                  </a:txBody>
                  <a:tcPr marL="76200" marR="76200" marT="76200" marB="76200" anchor="ctr" anchorCtr="0" horzOverflow="overflow"/>
                </a:tc>
                <a:tc>
                  <a:txBody>
                    <a:bodyPr/>
                    <a:lstStyle/>
                    <a:p>
                      <a:pPr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0.545949</a:t>
                      </a:r>
                    </a:p>
                  </a:txBody>
                  <a:tcPr marL="76200" marR="76200" marT="76200" marB="76200" anchor="ctr" anchorCtr="0" horzOverflow="overflow"/>
                </a:tc>
              </a:tr>
              <a:tr h="392284">
                <a:tc>
                  <a:txBody>
                    <a:bodyPr/>
                    <a:lstStyle/>
                    <a:p>
                      <a:pPr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Lenox Hill</a:t>
                      </a:r>
                    </a:p>
                  </a:txBody>
                  <a:tcPr marL="76200" marR="76200" marT="76200" marB="76200" anchor="ctr" anchorCtr="0" horzOverflow="overflow"/>
                </a:tc>
                <a:tc>
                  <a:txBody>
                    <a:bodyPr/>
                    <a:lstStyle/>
                    <a:p>
                      <a:pPr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0.545829</a:t>
                      </a:r>
                    </a:p>
                  </a:txBody>
                  <a:tcPr marL="76200" marR="76200" marT="76200" marB="76200" anchor="ctr" anchorCtr="0" horzOverflow="overflow"/>
                </a:tc>
              </a:tr>
              <a:tr h="392284">
                <a:tc>
                  <a:txBody>
                    <a:bodyPr/>
                    <a:lstStyle/>
                    <a:p>
                      <a:pPr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Chinatown</a:t>
                      </a:r>
                    </a:p>
                  </a:txBody>
                  <a:tcPr marL="76200" marR="76200" marT="76200" marB="76200" anchor="ctr" anchorCtr="0" horzOverflow="overflow"/>
                </a:tc>
                <a:tc>
                  <a:txBody>
                    <a:bodyPr/>
                    <a:lstStyle/>
                    <a:p>
                      <a:pPr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0.526744</a:t>
                      </a:r>
                    </a:p>
                  </a:txBody>
                  <a:tcPr marL="76200" marR="76200" marT="76200" marB="76200" anchor="ctr" anchorCtr="0" horzOverflow="overflow"/>
                </a:tc>
              </a:tr>
              <a:tr h="392284">
                <a:tc>
                  <a:txBody>
                    <a:bodyPr/>
                    <a:lstStyle/>
                    <a:p>
                      <a:pPr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Tribeca</a:t>
                      </a:r>
                    </a:p>
                  </a:txBody>
                  <a:tcPr marL="76200" marR="76200" marT="76200" marB="76200" anchor="ctr" anchorCtr="0" horzOverflow="overflow"/>
                </a:tc>
                <a:tc>
                  <a:txBody>
                    <a:bodyPr/>
                    <a:lstStyle/>
                    <a:p>
                      <a:pPr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0.519175</a:t>
                      </a:r>
                    </a:p>
                  </a:txBody>
                  <a:tcPr marL="76200" marR="76200" marT="76200" marB="76200" anchor="ctr" anchorCtr="0" horzOverflow="overflow"/>
                </a:tc>
              </a:tr>
              <a:tr h="392284">
                <a:tc>
                  <a:txBody>
                    <a:bodyPr/>
                    <a:lstStyle/>
                    <a:p>
                      <a:pPr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Financial District</a:t>
                      </a:r>
                    </a:p>
                  </a:txBody>
                  <a:tcPr marL="76200" marR="76200" marT="76200" marB="76200" anchor="ctr" anchorCtr="0" horzOverflow="overflow"/>
                </a:tc>
                <a:tc>
                  <a:txBody>
                    <a:bodyPr/>
                    <a:lstStyle/>
                    <a:p>
                      <a:pPr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0.487730</a:t>
                      </a:r>
                    </a:p>
                  </a:txBody>
                  <a:tcPr marL="76200" marR="76200" marT="76200" marB="76200" anchor="ctr" anchorCtr="0" horzOverflow="overflow"/>
                </a:tc>
              </a:tr>
              <a:tr h="392284">
                <a:tc>
                  <a:txBody>
                    <a:bodyPr/>
                    <a:lstStyle/>
                    <a:p>
                      <a:pPr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Civic Center</a:t>
                      </a:r>
                    </a:p>
                  </a:txBody>
                  <a:tcPr marL="76200" marR="76200" marT="76200" marB="76200" anchor="ctr" anchorCtr="0" horzOverflow="overflow"/>
                </a:tc>
                <a:tc>
                  <a:txBody>
                    <a:bodyPr/>
                    <a:lstStyle/>
                    <a:p>
                      <a:pPr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0.480643</a:t>
                      </a:r>
                    </a:p>
                  </a:txBody>
                  <a:tcPr marL="76200" marR="76200" marT="76200" marB="76200" anchor="ctr" anchorCtr="0" horzOverflow="overflow"/>
                </a:tc>
              </a:tr>
              <a:tr h="392284">
                <a:tc>
                  <a:txBody>
                    <a:bodyPr/>
                    <a:lstStyle/>
                    <a:p>
                      <a:pPr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Upper West Side</a:t>
                      </a:r>
                    </a:p>
                  </a:txBody>
                  <a:tcPr marL="76200" marR="76200" marT="76200" marB="76200" anchor="ctr" anchorCtr="0" horzOverflow="overflow"/>
                </a:tc>
                <a:tc>
                  <a:txBody>
                    <a:bodyPr/>
                    <a:lstStyle/>
                    <a:p>
                      <a:pPr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0.439491</a:t>
                      </a:r>
                    </a:p>
                  </a:txBody>
                  <a:tcPr marL="76200" marR="76200" marT="76200" marB="76200" anchor="ctr" anchorCtr="0" horzOverflow="overflow"/>
                </a:tc>
              </a:tr>
              <a:tr h="392284">
                <a:tc>
                  <a:txBody>
                    <a:bodyPr/>
                    <a:lstStyle/>
                    <a:p>
                      <a:pPr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Clinton</a:t>
                      </a:r>
                    </a:p>
                  </a:txBody>
                  <a:tcPr marL="76200" marR="76200" marT="76200" marB="76200" anchor="ctr" anchorCtr="0" horzOverflow="overflow"/>
                </a:tc>
                <a:tc>
                  <a:txBody>
                    <a:bodyPr/>
                    <a:lstStyle/>
                    <a:p>
                      <a:pPr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0.420608</a:t>
                      </a:r>
                    </a:p>
                  </a:txBody>
                  <a:tcPr marL="76200" marR="76200" marT="76200" marB="76200" anchor="ctr" anchorCtr="0" horzOverflow="overflow"/>
                </a:tc>
              </a:tr>
              <a:tr h="392284">
                <a:tc>
                  <a:txBody>
                    <a:bodyPr/>
                    <a:lstStyle/>
                    <a:p>
                      <a:pPr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Upper East Side</a:t>
                      </a:r>
                    </a:p>
                  </a:txBody>
                  <a:tcPr marL="76200" marR="76200" marT="76200" marB="76200" anchor="ctr" anchorCtr="0" horzOverflow="overflow"/>
                </a:tc>
                <a:tc>
                  <a:txBody>
                    <a:bodyPr/>
                    <a:lstStyle/>
                    <a:p>
                      <a:pPr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0.410965</a:t>
                      </a:r>
                    </a:p>
                  </a:txBody>
                  <a:tcPr marL="76200" marR="76200" marT="76200" marB="76200" anchor="ctr" anchorCtr="0" horzOverflow="overflow"/>
                </a:tc>
              </a:tr>
            </a:tbl>
          </a:graphicData>
        </a:graphic>
      </p:graphicFrame>
      <p:graphicFrame>
        <p:nvGraphicFramePr>
          <p:cNvPr id="185" name="Table"/>
          <p:cNvGraphicFramePr/>
          <p:nvPr/>
        </p:nvGraphicFramePr>
        <p:xfrm>
          <a:off x="11937517" y="4943780"/>
          <a:ext cx="10507605" cy="7858392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{33BA23B1-9221-436E-865A-0063620EA4FD}</a:tableStyleId>
              </a:tblPr>
              <a:tblGrid>
                <a:gridCol w="5247452"/>
                <a:gridCol w="5247452"/>
              </a:tblGrid>
              <a:tr h="356622"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</a:rPr>
                        <a:t>Neighborhood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</a:rPr>
                        <a:t>Q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CBCBCB"/>
                      </a:solidFill>
                      <a:miter lim="400000"/>
                    </a:lnR>
                  </a:tcPr>
                </a:tc>
              </a:tr>
              <a:tr h="356622">
                <a:tc>
                  <a:txBody>
                    <a:bodyPr/>
                    <a:lstStyle/>
                    <a:p>
                      <a:pPr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Turtle Bay</a:t>
                      </a:r>
                    </a:p>
                  </a:txBody>
                  <a:tcPr marL="76200" marR="76200" marT="76200" marB="76200" anchor="ctr" anchorCtr="0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0.392789</a:t>
                      </a:r>
                    </a:p>
                  </a:txBody>
                  <a:tcPr marL="76200" marR="76200" marT="76200" marB="76200" anchor="ctr" anchorCtr="0" horzOverflow="overflow">
                    <a:lnR w="12700">
                      <a:solidFill>
                        <a:srgbClr val="CBCBCB"/>
                      </a:solidFill>
                      <a:miter lim="400000"/>
                    </a:lnR>
                  </a:tcPr>
                </a:tc>
              </a:tr>
              <a:tr h="356622">
                <a:tc>
                  <a:txBody>
                    <a:bodyPr/>
                    <a:lstStyle/>
                    <a:p>
                      <a:pPr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Manhattan Valley</a:t>
                      </a:r>
                    </a:p>
                  </a:txBody>
                  <a:tcPr marL="76200" marR="76200" marT="76200" marB="76200" anchor="ctr" anchorCtr="0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0.379397</a:t>
                      </a:r>
                    </a:p>
                  </a:txBody>
                  <a:tcPr marL="76200" marR="76200" marT="76200" marB="76200" anchor="ctr" anchorCtr="0" horzOverflow="overflow">
                    <a:lnR w="12700">
                      <a:solidFill>
                        <a:srgbClr val="CBCBCB"/>
                      </a:solidFill>
                      <a:miter lim="400000"/>
                    </a:lnR>
                  </a:tcPr>
                </a:tc>
              </a:tr>
              <a:tr h="356622">
                <a:tc>
                  <a:txBody>
                    <a:bodyPr/>
                    <a:lstStyle/>
                    <a:p>
                      <a:pPr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Tudor City</a:t>
                      </a:r>
                    </a:p>
                  </a:txBody>
                  <a:tcPr marL="76200" marR="76200" marT="76200" marB="76200" anchor="ctr" anchorCtr="0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0.364865</a:t>
                      </a:r>
                    </a:p>
                  </a:txBody>
                  <a:tcPr marL="76200" marR="76200" marT="76200" marB="76200" anchor="ctr" anchorCtr="0" horzOverflow="overflow">
                    <a:lnR w="12700">
                      <a:solidFill>
                        <a:srgbClr val="CBCBCB"/>
                      </a:solidFill>
                      <a:miter lim="400000"/>
                    </a:lnR>
                  </a:tcPr>
                </a:tc>
              </a:tr>
              <a:tr h="356622">
                <a:tc>
                  <a:txBody>
                    <a:bodyPr/>
                    <a:lstStyle/>
                    <a:p>
                      <a:pPr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Carnegie Hill</a:t>
                      </a:r>
                    </a:p>
                  </a:txBody>
                  <a:tcPr marL="76200" marR="76200" marT="76200" marB="76200" anchor="ctr" anchorCtr="0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0.356320</a:t>
                      </a:r>
                    </a:p>
                  </a:txBody>
                  <a:tcPr marL="76200" marR="76200" marT="76200" marB="76200" anchor="ctr" anchorCtr="0" horzOverflow="overflow">
                    <a:lnR w="12700">
                      <a:solidFill>
                        <a:srgbClr val="CBCBCB"/>
                      </a:solidFill>
                      <a:miter lim="400000"/>
                    </a:lnR>
                  </a:tcPr>
                </a:tc>
              </a:tr>
              <a:tr h="356622">
                <a:tc>
                  <a:txBody>
                    <a:bodyPr/>
                    <a:lstStyle/>
                    <a:p>
                      <a:pPr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Lower East Side</a:t>
                      </a:r>
                    </a:p>
                  </a:txBody>
                  <a:tcPr marL="76200" marR="76200" marT="76200" marB="76200" anchor="ctr" anchorCtr="0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0.341767</a:t>
                      </a:r>
                    </a:p>
                  </a:txBody>
                  <a:tcPr marL="76200" marR="76200" marT="76200" marB="76200" anchor="ctr" anchorCtr="0" horzOverflow="overflow">
                    <a:lnR w="12700">
                      <a:solidFill>
                        <a:srgbClr val="CBCBCB"/>
                      </a:solidFill>
                      <a:miter lim="400000"/>
                    </a:lnR>
                  </a:tcPr>
                </a:tc>
              </a:tr>
              <a:tr h="356622">
                <a:tc>
                  <a:txBody>
                    <a:bodyPr/>
                    <a:lstStyle/>
                    <a:p>
                      <a:pPr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Sutton Place</a:t>
                      </a:r>
                    </a:p>
                  </a:txBody>
                  <a:tcPr marL="76200" marR="76200" marT="76200" marB="76200" anchor="ctr" anchorCtr="0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0.335674</a:t>
                      </a:r>
                    </a:p>
                  </a:txBody>
                  <a:tcPr marL="76200" marR="76200" marT="76200" marB="76200" anchor="ctr" anchorCtr="0" horzOverflow="overflow">
                    <a:lnR w="12700">
                      <a:solidFill>
                        <a:srgbClr val="CBCBCB"/>
                      </a:solidFill>
                      <a:miter lim="400000"/>
                    </a:lnR>
                  </a:tcPr>
                </a:tc>
              </a:tr>
              <a:tr h="356622">
                <a:tc>
                  <a:txBody>
                    <a:bodyPr/>
                    <a:lstStyle/>
                    <a:p>
                      <a:pPr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Morningside Heights</a:t>
                      </a:r>
                    </a:p>
                  </a:txBody>
                  <a:tcPr marL="76200" marR="76200" marT="76200" marB="76200" anchor="ctr" anchorCtr="0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0.328933</a:t>
                      </a:r>
                    </a:p>
                  </a:txBody>
                  <a:tcPr marL="76200" marR="76200" marT="76200" marB="76200" anchor="ctr" anchorCtr="0" horzOverflow="overflow">
                    <a:lnR w="12700">
                      <a:solidFill>
                        <a:srgbClr val="CBCBCB"/>
                      </a:solidFill>
                      <a:miter lim="400000"/>
                    </a:lnR>
                  </a:tcPr>
                </a:tc>
              </a:tr>
              <a:tr h="356622">
                <a:tc>
                  <a:txBody>
                    <a:bodyPr/>
                    <a:lstStyle/>
                    <a:p>
                      <a:pPr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Yorkville</a:t>
                      </a:r>
                    </a:p>
                  </a:txBody>
                  <a:tcPr marL="76200" marR="76200" marT="76200" marB="76200" anchor="ctr" anchorCtr="0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0.314418</a:t>
                      </a:r>
                    </a:p>
                  </a:txBody>
                  <a:tcPr marL="76200" marR="76200" marT="76200" marB="76200" anchor="ctr" anchorCtr="0" horzOverflow="overflow">
                    <a:lnR w="12700">
                      <a:solidFill>
                        <a:srgbClr val="CBCBCB"/>
                      </a:solidFill>
                      <a:miter lim="400000"/>
                    </a:lnR>
                  </a:tcPr>
                </a:tc>
              </a:tr>
              <a:tr h="356622">
                <a:tc>
                  <a:txBody>
                    <a:bodyPr/>
                    <a:lstStyle/>
                    <a:p>
                      <a:pPr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Gramercy</a:t>
                      </a:r>
                    </a:p>
                  </a:txBody>
                  <a:tcPr marL="76200" marR="76200" marT="76200" marB="76200" anchor="ctr" anchorCtr="0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0.275708</a:t>
                      </a:r>
                    </a:p>
                  </a:txBody>
                  <a:tcPr marL="76200" marR="76200" marT="76200" marB="76200" anchor="ctr" anchorCtr="0" horzOverflow="overflow">
                    <a:lnR w="12700">
                      <a:solidFill>
                        <a:srgbClr val="CBCBCB"/>
                      </a:solidFill>
                      <a:miter lim="400000"/>
                    </a:lnR>
                  </a:tcPr>
                </a:tc>
              </a:tr>
              <a:tr h="356622">
                <a:tc>
                  <a:txBody>
                    <a:bodyPr/>
                    <a:lstStyle/>
                    <a:p>
                      <a:pPr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Manhattanville</a:t>
                      </a:r>
                    </a:p>
                  </a:txBody>
                  <a:tcPr marL="76200" marR="76200" marT="76200" marB="76200" anchor="ctr" anchorCtr="0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0.261593</a:t>
                      </a:r>
                    </a:p>
                  </a:txBody>
                  <a:tcPr marL="76200" marR="76200" marT="76200" marB="76200" anchor="ctr" anchorCtr="0" horzOverflow="overflow">
                    <a:lnR w="12700">
                      <a:solidFill>
                        <a:srgbClr val="CBCBCB"/>
                      </a:solidFill>
                      <a:miter lim="400000"/>
                    </a:lnR>
                  </a:tcPr>
                </a:tc>
              </a:tr>
              <a:tr h="356622">
                <a:tc>
                  <a:txBody>
                    <a:bodyPr/>
                    <a:lstStyle/>
                    <a:p>
                      <a:pPr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Central Harlem</a:t>
                      </a:r>
                    </a:p>
                  </a:txBody>
                  <a:tcPr marL="76200" marR="76200" marT="76200" marB="76200" anchor="ctr" anchorCtr="0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0.229644</a:t>
                      </a:r>
                    </a:p>
                  </a:txBody>
                  <a:tcPr marL="76200" marR="76200" marT="76200" marB="76200" anchor="ctr" anchorCtr="0" horzOverflow="overflow">
                    <a:lnR w="12700">
                      <a:solidFill>
                        <a:srgbClr val="CBCBCB"/>
                      </a:solidFill>
                      <a:miter lim="400000"/>
                    </a:lnR>
                  </a:tcPr>
                </a:tc>
              </a:tr>
              <a:tr h="356622">
                <a:tc>
                  <a:txBody>
                    <a:bodyPr/>
                    <a:lstStyle/>
                    <a:p>
                      <a:pPr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Lincoln Square</a:t>
                      </a:r>
                    </a:p>
                  </a:txBody>
                  <a:tcPr marL="76200" marR="76200" marT="76200" marB="76200" anchor="ctr" anchorCtr="0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0.222424</a:t>
                      </a:r>
                    </a:p>
                  </a:txBody>
                  <a:tcPr marL="76200" marR="76200" marT="76200" marB="76200" anchor="ctr" anchorCtr="0" horzOverflow="overflow">
                    <a:lnR w="12700">
                      <a:solidFill>
                        <a:srgbClr val="CBCBCB"/>
                      </a:solidFill>
                      <a:miter lim="400000"/>
                    </a:lnR>
                  </a:tcPr>
                </a:tc>
              </a:tr>
              <a:tr h="356622">
                <a:tc>
                  <a:txBody>
                    <a:bodyPr/>
                    <a:lstStyle/>
                    <a:p>
                      <a:pPr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East Harlem</a:t>
                      </a:r>
                    </a:p>
                  </a:txBody>
                  <a:tcPr marL="76200" marR="76200" marT="76200" marB="76200" anchor="ctr" anchorCtr="0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0.207149</a:t>
                      </a:r>
                    </a:p>
                  </a:txBody>
                  <a:tcPr marL="76200" marR="76200" marT="76200" marB="76200" anchor="ctr" anchorCtr="0" horzOverflow="overflow">
                    <a:lnR w="12700">
                      <a:solidFill>
                        <a:srgbClr val="CBCBCB"/>
                      </a:solidFill>
                      <a:miter lim="400000"/>
                    </a:lnR>
                  </a:tcPr>
                </a:tc>
              </a:tr>
              <a:tr h="356622">
                <a:tc>
                  <a:txBody>
                    <a:bodyPr/>
                    <a:lstStyle/>
                    <a:p>
                      <a:pPr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Hudson Yards</a:t>
                      </a:r>
                    </a:p>
                  </a:txBody>
                  <a:tcPr marL="76200" marR="76200" marT="76200" marB="76200" anchor="ctr" anchorCtr="0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0.199839</a:t>
                      </a:r>
                    </a:p>
                  </a:txBody>
                  <a:tcPr marL="76200" marR="76200" marT="76200" marB="76200" anchor="ctr" anchorCtr="0" horzOverflow="overflow">
                    <a:lnR w="12700">
                      <a:solidFill>
                        <a:srgbClr val="CBCBCB"/>
                      </a:solidFill>
                      <a:miter lim="400000"/>
                    </a:lnR>
                  </a:tcPr>
                </a:tc>
              </a:tr>
              <a:tr h="356622">
                <a:tc>
                  <a:txBody>
                    <a:bodyPr/>
                    <a:lstStyle/>
                    <a:p>
                      <a:pPr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Hamilton Heights</a:t>
                      </a:r>
                    </a:p>
                  </a:txBody>
                  <a:tcPr marL="76200" marR="76200" marT="76200" marB="76200" anchor="ctr" anchorCtr="0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0.182828</a:t>
                      </a:r>
                    </a:p>
                  </a:txBody>
                  <a:tcPr marL="76200" marR="76200" marT="76200" marB="76200" anchor="ctr" anchorCtr="0" horzOverflow="overflow">
                    <a:lnR w="12700">
                      <a:solidFill>
                        <a:srgbClr val="CBCBCB"/>
                      </a:solidFill>
                      <a:miter lim="400000"/>
                    </a:lnR>
                  </a:tcPr>
                </a:tc>
              </a:tr>
              <a:tr h="356622">
                <a:tc>
                  <a:txBody>
                    <a:bodyPr/>
                    <a:lstStyle/>
                    <a:p>
                      <a:pPr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Battery Park City</a:t>
                      </a:r>
                    </a:p>
                  </a:txBody>
                  <a:tcPr marL="76200" marR="76200" marT="76200" marB="76200" anchor="ctr" anchorCtr="0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0.178840</a:t>
                      </a:r>
                    </a:p>
                  </a:txBody>
                  <a:tcPr marL="76200" marR="76200" marT="76200" marB="76200" anchor="ctr" anchorCtr="0" horzOverflow="overflow">
                    <a:lnR w="12700">
                      <a:solidFill>
                        <a:srgbClr val="CBCBCB"/>
                      </a:solidFill>
                      <a:miter lim="400000"/>
                    </a:lnR>
                  </a:tcPr>
                </a:tc>
              </a:tr>
              <a:tr h="356622">
                <a:tc>
                  <a:txBody>
                    <a:bodyPr/>
                    <a:lstStyle/>
                    <a:p>
                      <a:pPr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Inwood</a:t>
                      </a:r>
                    </a:p>
                  </a:txBody>
                  <a:tcPr marL="76200" marR="76200" marT="76200" marB="76200" anchor="ctr" anchorCtr="0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0.173147</a:t>
                      </a:r>
                    </a:p>
                  </a:txBody>
                  <a:tcPr marL="76200" marR="76200" marT="76200" marB="76200" anchor="ctr" anchorCtr="0" horzOverflow="overflow">
                    <a:lnR w="12700">
                      <a:solidFill>
                        <a:srgbClr val="CBCBCB"/>
                      </a:solidFill>
                      <a:miter lim="400000"/>
                    </a:lnR>
                  </a:tcPr>
                </a:tc>
              </a:tr>
              <a:tr h="356622">
                <a:tc>
                  <a:txBody>
                    <a:bodyPr/>
                    <a:lstStyle/>
                    <a:p>
                      <a:pPr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Washington Heights</a:t>
                      </a:r>
                    </a:p>
                  </a:txBody>
                  <a:tcPr marL="76200" marR="76200" marT="76200" marB="76200" anchor="ctr" anchorCtr="0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0.135977</a:t>
                      </a:r>
                    </a:p>
                  </a:txBody>
                  <a:tcPr marL="76200" marR="76200" marT="76200" marB="76200" anchor="ctr" anchorCtr="0" horzOverflow="overflow">
                    <a:lnR w="12700">
                      <a:solidFill>
                        <a:srgbClr val="CBCBCB"/>
                      </a:solidFill>
                      <a:miter lim="400000"/>
                    </a:lnR>
                  </a:tcPr>
                </a:tc>
              </a:tr>
              <a:tr h="356622">
                <a:tc>
                  <a:txBody>
                    <a:bodyPr/>
                    <a:lstStyle/>
                    <a:p>
                      <a:pPr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Marble Hill</a:t>
                      </a:r>
                    </a:p>
                  </a:txBody>
                  <a:tcPr marL="76200" marR="76200" marT="76200" marB="76200" anchor="ctr" anchorCtr="0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0.071456</a:t>
                      </a:r>
                    </a:p>
                  </a:txBody>
                  <a:tcPr marL="76200" marR="76200" marT="76200" marB="76200" anchor="ctr" anchorCtr="0" horzOverflow="overflow">
                    <a:lnR w="12700">
                      <a:solidFill>
                        <a:srgbClr val="CBCBCB"/>
                      </a:solidFill>
                      <a:miter lim="400000"/>
                    </a:lnR>
                  </a:tcPr>
                </a:tc>
              </a:tr>
              <a:tr h="356622">
                <a:tc>
                  <a:txBody>
                    <a:bodyPr/>
                    <a:lstStyle/>
                    <a:p>
                      <a:pPr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Roosevelt Island</a:t>
                      </a:r>
                    </a:p>
                  </a:txBody>
                  <a:tcPr marL="76200" marR="76200" marT="76200" marB="76200" anchor="ctr" anchorCtr="0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0.024966</a:t>
                      </a:r>
                    </a:p>
                  </a:txBody>
                  <a:tcPr marL="76200" marR="76200" marT="76200" marB="76200" anchor="ctr" anchorCtr="0" horzOverflow="overflow">
                    <a:lnR w="12700">
                      <a:solidFill>
                        <a:srgbClr val="CBCBCB"/>
                      </a:solidFill>
                      <a:miter lim="400000"/>
                    </a:lnR>
                  </a:tcPr>
                </a:tc>
              </a:tr>
              <a:tr h="356622">
                <a:tc>
                  <a:txBody>
                    <a:bodyPr/>
                    <a:lstStyle/>
                    <a:p>
                      <a:pPr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Stuyvesant Town</a:t>
                      </a:r>
                    </a:p>
                  </a:txBody>
                  <a:tcPr marL="76200" marR="76200" marT="76200" marB="76200" anchor="ctr" anchorCtr="0" horzOverflow="overflow">
                    <a:lnL w="12700">
                      <a:solidFill>
                        <a:srgbClr val="CBCBCB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0.020213</a:t>
                      </a:r>
                    </a:p>
                  </a:txBody>
                  <a:tcPr marL="76200" marR="76200" marT="76200" marB="76200" anchor="ctr" anchorCtr="0" horzOverflow="overflow">
                    <a:lnR w="12700">
                      <a:solidFill>
                        <a:srgbClr val="CBCBCB"/>
                      </a:solidFill>
                      <a:miter lim="400000"/>
                    </a:lnR>
                  </a:tcPr>
                </a:tc>
              </a:tr>
            </a:tbl>
          </a:graphicData>
        </a:graphic>
      </p:graphicFrame>
      <p:sp>
        <p:nvSpPr>
          <p:cNvPr id="186" name="Equation"/>
          <p:cNvSpPr txBox="1"/>
          <p:nvPr/>
        </p:nvSpPr>
        <p:spPr>
          <a:xfrm>
            <a:off x="4929880" y="3641236"/>
            <a:ext cx="14524240" cy="515328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43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Q</m:t>
                  </m:r>
                  <m:r>
                    <a:rPr xmlns:a="http://schemas.openxmlformats.org/drawingml/2006/main" sz="43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43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43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F</m:t>
                  </m:r>
                  <m:r>
                    <a:rPr xmlns:a="http://schemas.openxmlformats.org/drawingml/2006/main" sz="43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o</m:t>
                  </m:r>
                  <m:r>
                    <a:rPr xmlns:a="http://schemas.openxmlformats.org/drawingml/2006/main" sz="43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o</m:t>
                  </m:r>
                  <m:r>
                    <a:rPr xmlns:a="http://schemas.openxmlformats.org/drawingml/2006/main" sz="43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d</m:t>
                  </m:r>
                  <m:r>
                    <a:rPr xmlns:a="http://schemas.openxmlformats.org/drawingml/2006/main" sz="43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_</m:t>
                  </m:r>
                  <m:r>
                    <a:rPr xmlns:a="http://schemas.openxmlformats.org/drawingml/2006/main" sz="43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p</m:t>
                  </m:r>
                  <m:r>
                    <a:rPr xmlns:a="http://schemas.openxmlformats.org/drawingml/2006/main" sz="43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r</m:t>
                  </m:r>
                  <m:r>
                    <a:rPr xmlns:a="http://schemas.openxmlformats.org/drawingml/2006/main" sz="43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o</m:t>
                  </m:r>
                  <m:r>
                    <a:rPr xmlns:a="http://schemas.openxmlformats.org/drawingml/2006/main" sz="43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t</m:t>
                  </m:r>
                  <m:r>
                    <a:rPr xmlns:a="http://schemas.openxmlformats.org/drawingml/2006/main" sz="43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i</m:t>
                  </m:r>
                  <m:r>
                    <a:rPr xmlns:a="http://schemas.openxmlformats.org/drawingml/2006/main" sz="43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o</m:t>
                  </m:r>
                  <m:r>
                    <a:rPr xmlns:a="http://schemas.openxmlformats.org/drawingml/2006/main" sz="43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n</m:t>
                  </m:r>
                  <m:r>
                    <a:rPr xmlns:a="http://schemas.openxmlformats.org/drawingml/2006/main" sz="43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×</m:t>
                  </m:r>
                  <m:r>
                    <a:rPr xmlns:a="http://schemas.openxmlformats.org/drawingml/2006/main" sz="43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R</m:t>
                  </m:r>
                  <m:r>
                    <a:rPr xmlns:a="http://schemas.openxmlformats.org/drawingml/2006/main" sz="43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a</m:t>
                  </m:r>
                  <m:r>
                    <a:rPr xmlns:a="http://schemas.openxmlformats.org/drawingml/2006/main" sz="43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t</m:t>
                  </m:r>
                  <m:r>
                    <a:rPr xmlns:a="http://schemas.openxmlformats.org/drawingml/2006/main" sz="43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i</m:t>
                  </m:r>
                  <m:r>
                    <a:rPr xmlns:a="http://schemas.openxmlformats.org/drawingml/2006/main" sz="43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n</m:t>
                  </m:r>
                  <m:sSub>
                    <m:e>
                      <m:r>
                        <a:rPr xmlns:a="http://schemas.openxmlformats.org/drawingml/2006/main" sz="43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g</m:t>
                      </m:r>
                    </m:e>
                    <m:sub>
                      <m:r>
                        <a:rPr xmlns:a="http://schemas.openxmlformats.org/drawingml/2006/main" sz="43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</m:sub>
                  </m:sSub>
                  <m:r>
                    <a:rPr xmlns:a="http://schemas.openxmlformats.org/drawingml/2006/main" sz="43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×</m:t>
                  </m:r>
                  <m:r>
                    <a:rPr xmlns:a="http://schemas.openxmlformats.org/drawingml/2006/main" sz="43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T</m:t>
                  </m:r>
                  <m:r>
                    <a:rPr xmlns:a="http://schemas.openxmlformats.org/drawingml/2006/main" sz="43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i</m:t>
                  </m:r>
                  <m:r>
                    <a:rPr xmlns:a="http://schemas.openxmlformats.org/drawingml/2006/main" sz="43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e</m:t>
                  </m:r>
                  <m:sSub>
                    <m:e>
                      <m:r>
                        <a:rPr xmlns:a="http://schemas.openxmlformats.org/drawingml/2006/main" sz="43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</m:e>
                    <m:sub>
                      <m:r>
                        <a:rPr xmlns:a="http://schemas.openxmlformats.org/drawingml/2006/main" sz="43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</m:sub>
                  </m:sSub>
                  <m:r>
                    <a:rPr xmlns:a="http://schemas.openxmlformats.org/drawingml/2006/main" sz="43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×</m:t>
                  </m:r>
                  <m:r>
                    <a:rPr xmlns:a="http://schemas.openxmlformats.org/drawingml/2006/main" sz="43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43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T</m:t>
                  </m:r>
                  <m:r>
                    <a:rPr xmlns:a="http://schemas.openxmlformats.org/drawingml/2006/main" sz="43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i</m:t>
                  </m:r>
                  <m:r>
                    <a:rPr xmlns:a="http://schemas.openxmlformats.org/drawingml/2006/main" sz="43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p</m:t>
                  </m:r>
                  <m:r>
                    <a:rPr xmlns:a="http://schemas.openxmlformats.org/drawingml/2006/main" sz="43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N</m:t>
                  </m:r>
                  <m:r>
                    <a:rPr xmlns:a="http://schemas.openxmlformats.org/drawingml/2006/main" sz="43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u</m:t>
                  </m:r>
                  <m:r>
                    <a:rPr xmlns:a="http://schemas.openxmlformats.org/drawingml/2006/main" sz="43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m</m:t>
                  </m:r>
                  <m:r>
                    <a:rPr xmlns:a="http://schemas.openxmlformats.org/drawingml/2006/main" sz="43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b</m:t>
                  </m:r>
                  <m:r>
                    <a:rPr xmlns:a="http://schemas.openxmlformats.org/drawingml/2006/main" sz="43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e</m:t>
                  </m:r>
                  <m:sSub>
                    <m:e>
                      <m:r>
                        <a:rPr xmlns:a="http://schemas.openxmlformats.org/drawingml/2006/main" sz="43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</m:e>
                    <m:sub>
                      <m:r>
                        <a:rPr xmlns:a="http://schemas.openxmlformats.org/drawingml/2006/main" sz="43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</m:sub>
                  </m:sSub>
                  <m:r>
                    <a:rPr xmlns:a="http://schemas.openxmlformats.org/drawingml/2006/main" sz="43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xmlns:a="http://schemas.openxmlformats.org/drawingml/2006/main" sz="43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L</m:t>
                  </m:r>
                  <m:r>
                    <a:rPr xmlns:a="http://schemas.openxmlformats.org/drawingml/2006/main" sz="43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i</m:t>
                  </m:r>
                  <m:r>
                    <a:rPr xmlns:a="http://schemas.openxmlformats.org/drawingml/2006/main" sz="43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k</m:t>
                  </m:r>
                  <m:r>
                    <a:rPr xmlns:a="http://schemas.openxmlformats.org/drawingml/2006/main" sz="43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e</m:t>
                  </m:r>
                  <m:r>
                    <a:rPr xmlns:a="http://schemas.openxmlformats.org/drawingml/2006/main" sz="43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s</m:t>
                  </m:r>
                  <m:r>
                    <a:rPr xmlns:a="http://schemas.openxmlformats.org/drawingml/2006/main" sz="43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43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/</m:t>
                  </m:r>
                  <m:r>
                    <a:rPr xmlns:a="http://schemas.openxmlformats.org/drawingml/2006/main" sz="43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2</m:t>
                  </m:r>
                  <m:r>
                    <a:rPr xmlns:a="http://schemas.openxmlformats.org/drawingml/2006/main" sz="4300" i="1">
                      <a:solidFill>
                        <a:srgbClr val="FEFEFE"/>
                      </a:solidFill>
                      <a:latin typeface="Cambria Math" panose="02040503050406030204" pitchFamily="18" charset="0"/>
                    </a:rPr>
                    <m:t>)</m:t>
                  </m:r>
                </m:oMath>
              </m:oMathPara>
            </a14:m>
            <a:endParaRPr sz="4300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roblem Defini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Problem Definition</a:t>
            </a:r>
          </a:p>
        </p:txBody>
      </p:sp>
      <p:sp>
        <p:nvSpPr>
          <p:cNvPr id="123" name="If someone want to open a general restaurant in the Manhattan, which neighbourhood is the best choise for him?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SzTx/>
              <a:buNone/>
              <a:defRPr sz="56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lvl1pPr>
          </a:lstStyle>
          <a:p>
            <a:pPr/>
            <a:r>
              <a:t>If someone want to open a general restaurant in the Manhattan, which neighbourhood is the best choise for him?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econd Model Result Plo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Second Model Result Plot</a:t>
            </a:r>
          </a:p>
        </p:txBody>
      </p:sp>
      <p:pic>
        <p:nvPicPr>
          <p:cNvPr id="18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854167" y="1436466"/>
            <a:ext cx="9496066" cy="1132223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Conclus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Conclusion</a:t>
            </a:r>
          </a:p>
        </p:txBody>
      </p:sp>
      <p:sp>
        <p:nvSpPr>
          <p:cNvPr id="192" name="The first model think that the Soho is the best neighbourhood to open. The second model think the West Village is the best choic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first model think that the Soho is the best neighbourhood to open. The second model think the West Village is the best choice</a:t>
            </a:r>
          </a:p>
          <a:p>
            <a:pPr/>
            <a:r>
              <a:t>The second model is more conservative comparing to the first model</a:t>
            </a:r>
          </a:p>
          <a:p>
            <a:pPr/>
            <a:r>
              <a:t>If one want to minimize the risk of failure, the West Village would be the first selection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Image" descr="Image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7677" t="0" r="7677" b="0"/>
          <a:stretch>
            <a:fillRect/>
          </a:stretch>
        </p:blipFill>
        <p:spPr>
          <a:xfrm>
            <a:off x="12496800" y="1068296"/>
            <a:ext cx="10223500" cy="11595101"/>
          </a:xfrm>
          <a:prstGeom prst="rect">
            <a:avLst/>
          </a:prstGeom>
        </p:spPr>
      </p:pic>
      <p:sp>
        <p:nvSpPr>
          <p:cNvPr id="126" name="Map Plot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11200"/>
            </a:lvl1pPr>
          </a:lstStyle>
          <a:p>
            <a:pPr/>
            <a:r>
              <a:t>Map Ploting</a:t>
            </a:r>
          </a:p>
        </p:txBody>
      </p:sp>
      <p:sp>
        <p:nvSpPr>
          <p:cNvPr id="127" name="Double-click to edit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Data Selec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Data Selection</a:t>
            </a:r>
          </a:p>
        </p:txBody>
      </p:sp>
      <p:sp>
        <p:nvSpPr>
          <p:cNvPr id="130" name="The data contains the neibourhood's location data and the venue data. The location data is download from IBM developer skill learning website the location is from http://cocl.us/Geospatial_data. The venue data is request from the foursquare."/>
          <p:cNvSpPr txBox="1"/>
          <p:nvPr>
            <p:ph type="body" idx="1"/>
          </p:nvPr>
        </p:nvSpPr>
        <p:spPr>
          <a:prstGeom prst="rect">
            <a:avLst/>
          </a:prstGeom>
          <a:ln w="25400">
            <a:solidFill>
              <a:srgbClr val="FFFFFF"/>
            </a:solidFill>
          </a:ln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None/>
              <a:defRPr sz="41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  <a:r>
              <a:t>The data contains the neibourhood's location data and the venue data. The location data is download from </a:t>
            </a:r>
            <a:r>
              <a:rPr u="sng">
                <a:solidFill>
                  <a:srgbClr val="00A2FF"/>
                </a:solidFill>
                <a:hlinkClick r:id="rId2" invalidUrl="" action="" tgtFrame="" tooltip="" history="1" highlightClick="0" endSnd="0"/>
              </a:rPr>
              <a:t>IBM developer skill learning website</a:t>
            </a:r>
            <a:r>
              <a:t> the location is from </a:t>
            </a:r>
            <a:r>
              <a:rPr u="sng">
                <a:solidFill>
                  <a:srgbClr val="00A2FF"/>
                </a:solidFill>
                <a:hlinkClick r:id="rId3" invalidUrl="" action="" tgtFrame="" tooltip="" history="1" highlightClick="0" endSnd="0"/>
              </a:rPr>
              <a:t>http://cocl.us/Geospatial_data</a:t>
            </a:r>
            <a:r>
              <a:t>. The venue data is request from the foursquare.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First Level Data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First Level Data</a:t>
            </a:r>
          </a:p>
        </p:txBody>
      </p:sp>
      <p:graphicFrame>
        <p:nvGraphicFramePr>
          <p:cNvPr id="133" name="Table"/>
          <p:cNvGraphicFramePr/>
          <p:nvPr/>
        </p:nvGraphicFramePr>
        <p:xfrm>
          <a:off x="2961765" y="3803890"/>
          <a:ext cx="16968879" cy="7853054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{C7B018BB-80A7-4F77-B60F-C8B233D01FF8}</a:tableStyleId>
              </a:tblPr>
              <a:tblGrid>
                <a:gridCol w="4754010"/>
                <a:gridCol w="5235743"/>
                <a:gridCol w="3407377"/>
                <a:gridCol w="3567302"/>
              </a:tblGrid>
              <a:tr h="1308101">
                <a:tc>
                  <a:txBody>
                    <a:bodyPr/>
                    <a:lstStyle/>
                    <a:p>
                      <a:pPr algn="l">
                        <a:spcBef>
                          <a:spcPts val="53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800">
                          <a:solidFill>
                            <a:srgbClr val="FFFFFF"/>
                          </a:solidFill>
                        </a:rPr>
                        <a:t>Neighbourhood</a:t>
                      </a:r>
                    </a:p>
                  </a:txBody>
                  <a:tcPr marL="76200" marR="76200" marT="76200" marB="76200" anchor="ctr" anchorCtr="0" horzOverflow="overflow"/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53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800">
                          <a:solidFill>
                            <a:srgbClr val="FFFFFF"/>
                          </a:solidFill>
                        </a:rPr>
                        <a:t>Borough</a:t>
                      </a:r>
                    </a:p>
                  </a:txBody>
                  <a:tcPr marL="76200" marR="76200" marT="76200" marB="76200" anchor="ctr" anchorCtr="0" horzOverflow="overflow"/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53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800">
                          <a:solidFill>
                            <a:srgbClr val="FFFFFF"/>
                          </a:solidFill>
                        </a:rPr>
                        <a:t>Latitude</a:t>
                      </a:r>
                    </a:p>
                  </a:txBody>
                  <a:tcPr marL="76200" marR="76200" marT="76200" marB="76200" anchor="ctr" anchorCtr="0" horzOverflow="overflow"/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53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800">
                          <a:solidFill>
                            <a:srgbClr val="FFFFFF"/>
                          </a:solidFill>
                        </a:rPr>
                        <a:t>Longitude</a:t>
                      </a:r>
                    </a:p>
                  </a:txBody>
                  <a:tcPr marL="76200" marR="76200" marT="76200" marB="76200" anchor="ctr" anchorCtr="0" horzOverflow="overflow"/>
                </a:tc>
              </a:tr>
              <a:tr h="1308101">
                <a:tc>
                  <a:txBody>
                    <a:bodyPr/>
                    <a:lstStyle/>
                    <a:p>
                      <a:pPr algn="l">
                        <a:spcBef>
                          <a:spcPts val="53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800">
                          <a:solidFill>
                            <a:srgbClr val="FFFFFF"/>
                          </a:solidFill>
                        </a:rPr>
                        <a:t>Marble Hill</a:t>
                      </a:r>
                    </a:p>
                  </a:txBody>
                  <a:tcPr marL="76200" marR="76200" marT="76200" marB="76200" anchor="ctr" anchorCtr="0" horzOverflow="overflow">
                    <a:solidFill>
                      <a:schemeClr val="accent6">
                        <a:hueOff val="10811956"/>
                        <a:satOff val="-58544"/>
                        <a:lumOff val="-973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53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800">
                          <a:solidFill>
                            <a:srgbClr val="FFFFFF"/>
                          </a:solidFill>
                        </a:rPr>
                        <a:t>Manhattan</a:t>
                      </a:r>
                    </a:p>
                  </a:txBody>
                  <a:tcPr marL="76200" marR="76200" marT="76200" marB="76200" anchor="ctr" anchorCtr="0" horzOverflow="overflow">
                    <a:solidFill>
                      <a:schemeClr val="accent6">
                        <a:hueOff val="10811956"/>
                        <a:satOff val="-58544"/>
                        <a:lumOff val="-973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53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800">
                          <a:solidFill>
                            <a:srgbClr val="FFFFFF"/>
                          </a:solidFill>
                        </a:rPr>
                        <a:t>40.876551</a:t>
                      </a:r>
                    </a:p>
                  </a:txBody>
                  <a:tcPr marL="76200" marR="76200" marT="76200" marB="76200" anchor="ctr" anchorCtr="0" horzOverflow="overflow">
                    <a:solidFill>
                      <a:schemeClr val="accent6">
                        <a:hueOff val="10811956"/>
                        <a:satOff val="-58544"/>
                        <a:lumOff val="-973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53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800">
                          <a:solidFill>
                            <a:srgbClr val="FFFFFF"/>
                          </a:solidFill>
                        </a:rPr>
                        <a:t>-73.910660</a:t>
                      </a:r>
                    </a:p>
                  </a:txBody>
                  <a:tcPr marL="76200" marR="76200" marT="76200" marB="76200" anchor="ctr" anchorCtr="0" horzOverflow="overflow">
                    <a:solidFill>
                      <a:schemeClr val="accent6">
                        <a:hueOff val="10811956"/>
                        <a:satOff val="-58544"/>
                        <a:lumOff val="-9736"/>
                      </a:schemeClr>
                    </a:solidFill>
                  </a:tcPr>
                </a:tc>
              </a:tr>
              <a:tr h="1308101">
                <a:tc>
                  <a:txBody>
                    <a:bodyPr/>
                    <a:lstStyle/>
                    <a:p>
                      <a:pPr algn="l">
                        <a:spcBef>
                          <a:spcPts val="53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800">
                          <a:solidFill>
                            <a:srgbClr val="FFFFFF"/>
                          </a:solidFill>
                        </a:rPr>
                        <a:t>Chinatown</a:t>
                      </a:r>
                    </a:p>
                  </a:txBody>
                  <a:tcPr marL="76200" marR="76200" marT="76200" marB="76200" anchor="ctr" anchorCtr="0" horzOverflow="overflow"/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53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800">
                          <a:solidFill>
                            <a:srgbClr val="FFFFFF"/>
                          </a:solidFill>
                        </a:rPr>
                        <a:t>Manhattan</a:t>
                      </a:r>
                    </a:p>
                  </a:txBody>
                  <a:tcPr marL="76200" marR="76200" marT="76200" marB="76200" anchor="ctr" anchorCtr="0" horzOverflow="overflow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53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800">
                          <a:solidFill>
                            <a:srgbClr val="FFFFFF"/>
                          </a:solidFill>
                        </a:rPr>
                        <a:t>40.715618</a:t>
                      </a:r>
                    </a:p>
                  </a:txBody>
                  <a:tcPr marL="76200" marR="76200" marT="76200" marB="76200" anchor="ctr" anchorCtr="0" horzOverflow="overflow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53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800">
                          <a:solidFill>
                            <a:srgbClr val="FFFFFF"/>
                          </a:solidFill>
                        </a:rPr>
                        <a:t>-73.994279</a:t>
                      </a:r>
                    </a:p>
                  </a:txBody>
                  <a:tcPr marL="76200" marR="76200" marT="76200" marB="76200" anchor="ctr" anchorCtr="0" horzOverflow="overflow"/>
                </a:tc>
              </a:tr>
              <a:tr h="1308101">
                <a:tc>
                  <a:txBody>
                    <a:bodyPr/>
                    <a:lstStyle/>
                    <a:p>
                      <a:pPr algn="l">
                        <a:spcBef>
                          <a:spcPts val="53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800">
                          <a:solidFill>
                            <a:srgbClr val="FFFFFF"/>
                          </a:solidFill>
                        </a:rPr>
                        <a:t>Washington Heights</a:t>
                      </a:r>
                    </a:p>
                  </a:txBody>
                  <a:tcPr marL="76200" marR="76200" marT="76200" marB="76200" anchor="ctr" anchorCtr="0" horzOverflow="overflow">
                    <a:solidFill>
                      <a:schemeClr val="accent6">
                        <a:hueOff val="10811956"/>
                        <a:satOff val="-58544"/>
                        <a:lumOff val="-973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53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800">
                          <a:solidFill>
                            <a:srgbClr val="FFFFFF"/>
                          </a:solidFill>
                        </a:rPr>
                        <a:t>Manhattan</a:t>
                      </a:r>
                    </a:p>
                  </a:txBody>
                  <a:tcPr marL="76200" marR="76200" marT="76200" marB="76200" anchor="ctr" anchorCtr="0" horzOverflow="overflow">
                    <a:solidFill>
                      <a:schemeClr val="accent6">
                        <a:hueOff val="10811956"/>
                        <a:satOff val="-58544"/>
                        <a:lumOff val="-973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53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800">
                          <a:solidFill>
                            <a:srgbClr val="FFFFFF"/>
                          </a:solidFill>
                        </a:rPr>
                        <a:t>40.851903</a:t>
                      </a:r>
                    </a:p>
                  </a:txBody>
                  <a:tcPr marL="76200" marR="76200" marT="76200" marB="76200" anchor="ctr" anchorCtr="0" horzOverflow="overflow">
                    <a:solidFill>
                      <a:schemeClr val="accent6">
                        <a:hueOff val="10811956"/>
                        <a:satOff val="-58544"/>
                        <a:lumOff val="-973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53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800">
                          <a:solidFill>
                            <a:srgbClr val="FFFFFF"/>
                          </a:solidFill>
                        </a:rPr>
                        <a:t>-73.936900</a:t>
                      </a:r>
                    </a:p>
                  </a:txBody>
                  <a:tcPr marL="76200" marR="76200" marT="76200" marB="76200" anchor="ctr" anchorCtr="0" horzOverflow="overflow">
                    <a:solidFill>
                      <a:schemeClr val="accent6">
                        <a:hueOff val="10811956"/>
                        <a:satOff val="-58544"/>
                        <a:lumOff val="-9736"/>
                      </a:schemeClr>
                    </a:solidFill>
                  </a:tcPr>
                </a:tc>
              </a:tr>
              <a:tr h="1308101">
                <a:tc>
                  <a:txBody>
                    <a:bodyPr/>
                    <a:lstStyle/>
                    <a:p>
                      <a:pPr algn="l">
                        <a:spcBef>
                          <a:spcPts val="53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800">
                          <a:solidFill>
                            <a:srgbClr val="FFFFFF"/>
                          </a:solidFill>
                        </a:rPr>
                        <a:t>Inwood</a:t>
                      </a:r>
                    </a:p>
                  </a:txBody>
                  <a:tcPr marL="76200" marR="76200" marT="76200" marB="76200" anchor="ctr" anchorCtr="0" horzOverflow="overflow"/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53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800">
                          <a:solidFill>
                            <a:srgbClr val="FFFFFF"/>
                          </a:solidFill>
                        </a:rPr>
                        <a:t>Manhattan</a:t>
                      </a:r>
                    </a:p>
                  </a:txBody>
                  <a:tcPr marL="76200" marR="76200" marT="76200" marB="76200" anchor="ctr" anchorCtr="0" horzOverflow="overflow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53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800">
                          <a:solidFill>
                            <a:srgbClr val="FFFFFF"/>
                          </a:solidFill>
                        </a:rPr>
                        <a:t>40.867684</a:t>
                      </a:r>
                    </a:p>
                  </a:txBody>
                  <a:tcPr marL="76200" marR="76200" marT="76200" marB="76200" anchor="ctr" anchorCtr="0" horzOverflow="overflow"/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53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800">
                          <a:solidFill>
                            <a:srgbClr val="FFFFFF"/>
                          </a:solidFill>
                        </a:rPr>
                        <a:t>-73.921210</a:t>
                      </a:r>
                    </a:p>
                  </a:txBody>
                  <a:tcPr marL="76200" marR="76200" marT="76200" marB="76200" anchor="ctr" anchorCtr="0" horzOverflow="overflow"/>
                </a:tc>
              </a:tr>
              <a:tr h="1308101">
                <a:tc>
                  <a:txBody>
                    <a:bodyPr/>
                    <a:lstStyle/>
                    <a:p>
                      <a:pPr algn="l">
                        <a:spcBef>
                          <a:spcPts val="53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800">
                          <a:solidFill>
                            <a:srgbClr val="FFFFFF"/>
                          </a:solidFill>
                        </a:rPr>
                        <a:t>Hamilton Heights</a:t>
                      </a:r>
                    </a:p>
                  </a:txBody>
                  <a:tcPr marL="76200" marR="76200" marT="76200" marB="76200" anchor="ctr" anchorCtr="0" horzOverflow="overflow">
                    <a:solidFill>
                      <a:schemeClr val="accent6">
                        <a:hueOff val="10811956"/>
                        <a:satOff val="-58544"/>
                        <a:lumOff val="-973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53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800">
                          <a:solidFill>
                            <a:srgbClr val="FFFFFF"/>
                          </a:solidFill>
                        </a:rPr>
                        <a:t>Manhattan</a:t>
                      </a:r>
                    </a:p>
                  </a:txBody>
                  <a:tcPr marL="76200" marR="76200" marT="76200" marB="76200" anchor="ctr" anchorCtr="0" horzOverflow="overflow">
                    <a:solidFill>
                      <a:schemeClr val="accent6">
                        <a:hueOff val="10811956"/>
                        <a:satOff val="-58544"/>
                        <a:lumOff val="-973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53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800">
                          <a:solidFill>
                            <a:srgbClr val="FFFFFF"/>
                          </a:solidFill>
                        </a:rPr>
                        <a:t>40.823604</a:t>
                      </a:r>
                    </a:p>
                  </a:txBody>
                  <a:tcPr marL="76200" marR="76200" marT="76200" marB="76200" anchor="ctr" anchorCtr="0" horzOverflow="overflow">
                    <a:solidFill>
                      <a:schemeClr val="accent6">
                        <a:hueOff val="10811956"/>
                        <a:satOff val="-58544"/>
                        <a:lumOff val="-973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53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800">
                          <a:solidFill>
                            <a:srgbClr val="FFFFFF"/>
                          </a:solidFill>
                        </a:rPr>
                        <a:t>-73.949688</a:t>
                      </a:r>
                    </a:p>
                  </a:txBody>
                  <a:tcPr marL="76200" marR="76200" marT="76200" marB="76200" anchor="ctr" anchorCtr="0" horzOverflow="overflow">
                    <a:solidFill>
                      <a:schemeClr val="accent6">
                        <a:hueOff val="10811956"/>
                        <a:satOff val="-58544"/>
                        <a:lumOff val="-9736"/>
                      </a:scheme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econd Level Data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Second Level Data</a:t>
            </a:r>
          </a:p>
        </p:txBody>
      </p:sp>
      <p:graphicFrame>
        <p:nvGraphicFramePr>
          <p:cNvPr id="136" name="Table"/>
          <p:cNvGraphicFramePr/>
          <p:nvPr/>
        </p:nvGraphicFramePr>
        <p:xfrm>
          <a:off x="3582603" y="4223806"/>
          <a:ext cx="17244194" cy="8086017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{C7B018BB-80A7-4F77-B60F-C8B233D01FF8}</a:tableStyleId>
              </a:tblPr>
              <a:tblGrid>
                <a:gridCol w="2400423"/>
                <a:gridCol w="2153830"/>
                <a:gridCol w="1838182"/>
                <a:gridCol w="1526044"/>
                <a:gridCol w="1755775"/>
                <a:gridCol w="1838182"/>
                <a:gridCol w="1774948"/>
                <a:gridCol w="3944104"/>
              </a:tblGrid>
              <a:tr h="1503322">
                <a:tc>
                  <a:txBody>
                    <a:bodyPr/>
                    <a:lstStyle/>
                    <a:p>
                      <a:pPr algn="r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Neighborhood</a:t>
                      </a:r>
                    </a:p>
                  </a:txBody>
                  <a:tcPr marL="76200" marR="76200" marT="76200" marB="76200" anchor="ctr" anchorCtr="0" horzOverflow="overflow"/>
                </a:tc>
                <a:tc>
                  <a:txBody>
                    <a:bodyPr/>
                    <a:lstStyle/>
                    <a:p>
                      <a:pPr algn="r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Neighborhood Latitude</a:t>
                      </a:r>
                    </a:p>
                  </a:txBody>
                  <a:tcPr marL="76200" marR="76200" marT="76200" marB="76200" anchor="ctr" anchorCtr="0" horzOverflow="overflow"/>
                </a:tc>
                <a:tc>
                  <a:txBody>
                    <a:bodyPr/>
                    <a:lstStyle/>
                    <a:p>
                      <a:pPr algn="r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Neighborhood Longitude</a:t>
                      </a:r>
                    </a:p>
                  </a:txBody>
                  <a:tcPr marL="76200" marR="76200" marT="76200" marB="76200" anchor="ctr" anchorCtr="0" horzOverflow="overflow"/>
                </a:tc>
                <a:tc>
                  <a:txBody>
                    <a:bodyPr/>
                    <a:lstStyle/>
                    <a:p>
                      <a:pPr algn="r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Venue</a:t>
                      </a:r>
                    </a:p>
                  </a:txBody>
                  <a:tcPr marL="76200" marR="76200" marT="76200" marB="76200" anchor="ctr" anchorCtr="0" horzOverflow="overflow"/>
                </a:tc>
                <a:tc>
                  <a:txBody>
                    <a:bodyPr/>
                    <a:lstStyle/>
                    <a:p>
                      <a:pPr algn="r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Venue Latitude</a:t>
                      </a:r>
                    </a:p>
                  </a:txBody>
                  <a:tcPr marL="76200" marR="76200" marT="76200" marB="76200" anchor="ctr" anchorCtr="0" horzOverflow="overflow"/>
                </a:tc>
                <a:tc>
                  <a:txBody>
                    <a:bodyPr/>
                    <a:lstStyle/>
                    <a:p>
                      <a:pPr algn="r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Venue Longitude</a:t>
                      </a:r>
                    </a:p>
                  </a:txBody>
                  <a:tcPr marL="76200" marR="76200" marT="76200" marB="76200" anchor="ctr" anchorCtr="0" horzOverflow="overflow"/>
                </a:tc>
                <a:tc>
                  <a:txBody>
                    <a:bodyPr/>
                    <a:lstStyle/>
                    <a:p>
                      <a:pPr algn="r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Venue Category</a:t>
                      </a:r>
                    </a:p>
                  </a:txBody>
                  <a:tcPr marL="76200" marR="76200" marT="76200" marB="76200" anchor="ctr" anchorCtr="0" horzOverflow="overflow"/>
                </a:tc>
                <a:tc>
                  <a:txBody>
                    <a:bodyPr/>
                    <a:lstStyle/>
                    <a:p>
                      <a:pPr algn="r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id</a:t>
                      </a:r>
                    </a:p>
                  </a:txBody>
                  <a:tcPr marL="76200" marR="76200" marT="76200" marB="76200" anchor="ctr" anchorCtr="0" horzOverflow="overflow"/>
                </a:tc>
              </a:tr>
              <a:tr h="1187782">
                <a:tc>
                  <a:txBody>
                    <a:bodyPr/>
                    <a:lstStyle/>
                    <a:p>
                      <a:pPr algn="r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Marble Hill</a:t>
                      </a:r>
                    </a:p>
                  </a:txBody>
                  <a:tcPr marL="76200" marR="76200" marT="76200" marB="762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40.876551</a:t>
                      </a:r>
                    </a:p>
                  </a:txBody>
                  <a:tcPr marL="76200" marR="76200" marT="76200" marB="762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-73.91066</a:t>
                      </a:r>
                    </a:p>
                  </a:txBody>
                  <a:tcPr marL="76200" marR="76200" marT="76200" marB="76200" anchor="ctr" anchorCtr="0" horzOverflow="overflow"/>
                </a:tc>
                <a:tc>
                  <a:txBody>
                    <a:bodyPr/>
                    <a:lstStyle/>
                    <a:p>
                      <a:pPr algn="r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Arturo's</a:t>
                      </a:r>
                    </a:p>
                  </a:txBody>
                  <a:tcPr marL="76200" marR="76200" marT="76200" marB="762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40.874412</a:t>
                      </a:r>
                    </a:p>
                  </a:txBody>
                  <a:tcPr marL="76200" marR="76200" marT="76200" marB="762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-73.910271</a:t>
                      </a:r>
                    </a:p>
                  </a:txBody>
                  <a:tcPr marL="76200" marR="76200" marT="76200" marB="76200" anchor="ctr" anchorCtr="0" horzOverflow="overflow"/>
                </a:tc>
                <a:tc>
                  <a:txBody>
                    <a:bodyPr/>
                    <a:lstStyle/>
                    <a:p>
                      <a:pPr algn="r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Pizza Place</a:t>
                      </a:r>
                    </a:p>
                  </a:txBody>
                  <a:tcPr marL="76200" marR="76200" marT="76200" marB="76200" anchor="ctr" anchorCtr="0" horzOverflow="overflow"/>
                </a:tc>
                <a:tc>
                  <a:txBody>
                    <a:bodyPr/>
                    <a:lstStyle/>
                    <a:p>
                      <a:pPr algn="r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4b4429abf964a52037f225e3</a:t>
                      </a:r>
                    </a:p>
                  </a:txBody>
                  <a:tcPr marL="76200" marR="76200" marT="76200" marB="76200" anchor="ctr" anchorCtr="0" horzOverflow="overflow"/>
                </a:tc>
              </a:tr>
              <a:tr h="1187782">
                <a:tc>
                  <a:txBody>
                    <a:bodyPr/>
                    <a:lstStyle/>
                    <a:p>
                      <a:pPr algn="r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Marble Hill</a:t>
                      </a:r>
                    </a:p>
                  </a:txBody>
                  <a:tcPr marL="76200" marR="76200" marT="76200" marB="762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40.876551</a:t>
                      </a:r>
                    </a:p>
                  </a:txBody>
                  <a:tcPr marL="76200" marR="76200" marT="76200" marB="762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-73.91066</a:t>
                      </a:r>
                    </a:p>
                  </a:txBody>
                  <a:tcPr marL="76200" marR="76200" marT="76200" marB="76200" anchor="ctr" anchorCtr="0" horzOverflow="overflow"/>
                </a:tc>
                <a:tc>
                  <a:txBody>
                    <a:bodyPr/>
                    <a:lstStyle/>
                    <a:p>
                      <a:pPr algn="r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Tibbett Diner</a:t>
                      </a:r>
                    </a:p>
                  </a:txBody>
                  <a:tcPr marL="76200" marR="76200" marT="76200" marB="762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40.880404</a:t>
                      </a:r>
                    </a:p>
                  </a:txBody>
                  <a:tcPr marL="76200" marR="76200" marT="76200" marB="762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-73.908937</a:t>
                      </a:r>
                    </a:p>
                  </a:txBody>
                  <a:tcPr marL="76200" marR="76200" marT="76200" marB="76200" anchor="ctr" anchorCtr="0" horzOverflow="overflow"/>
                </a:tc>
                <a:tc>
                  <a:txBody>
                    <a:bodyPr/>
                    <a:lstStyle/>
                    <a:p>
                      <a:pPr algn="r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Diner</a:t>
                      </a:r>
                    </a:p>
                  </a:txBody>
                  <a:tcPr marL="76200" marR="76200" marT="76200" marB="76200" anchor="ctr" anchorCtr="0" horzOverflow="overflow"/>
                </a:tc>
                <a:tc>
                  <a:txBody>
                    <a:bodyPr/>
                    <a:lstStyle/>
                    <a:p>
                      <a:pPr algn="r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4b79cc46f964a520c5122fe3</a:t>
                      </a:r>
                    </a:p>
                  </a:txBody>
                  <a:tcPr marL="76200" marR="76200" marT="76200" marB="76200" anchor="ctr" anchorCtr="0" horzOverflow="overflow"/>
                </a:tc>
              </a:tr>
              <a:tr h="1187782">
                <a:tc>
                  <a:txBody>
                    <a:bodyPr/>
                    <a:lstStyle/>
                    <a:p>
                      <a:pPr algn="r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Marble Hill</a:t>
                      </a:r>
                    </a:p>
                  </a:txBody>
                  <a:tcPr marL="76200" marR="76200" marT="76200" marB="762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40.876551</a:t>
                      </a:r>
                    </a:p>
                  </a:txBody>
                  <a:tcPr marL="76200" marR="76200" marT="76200" marB="762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-73.91066</a:t>
                      </a:r>
                    </a:p>
                  </a:txBody>
                  <a:tcPr marL="76200" marR="76200" marT="76200" marB="76200" anchor="ctr" anchorCtr="0" horzOverflow="overflow"/>
                </a:tc>
                <a:tc>
                  <a:txBody>
                    <a:bodyPr/>
                    <a:lstStyle/>
                    <a:p>
                      <a:pPr algn="r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Dunkin'</a:t>
                      </a:r>
                    </a:p>
                  </a:txBody>
                  <a:tcPr marL="76200" marR="76200" marT="76200" marB="762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40.877136</a:t>
                      </a:r>
                    </a:p>
                  </a:txBody>
                  <a:tcPr marL="76200" marR="76200" marT="76200" marB="762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-73.906666</a:t>
                      </a:r>
                    </a:p>
                  </a:txBody>
                  <a:tcPr marL="76200" marR="76200" marT="76200" marB="76200" anchor="ctr" anchorCtr="0" horzOverflow="overflow"/>
                </a:tc>
                <a:tc>
                  <a:txBody>
                    <a:bodyPr/>
                    <a:lstStyle/>
                    <a:p>
                      <a:pPr algn="r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Donut Shop</a:t>
                      </a:r>
                    </a:p>
                  </a:txBody>
                  <a:tcPr marL="76200" marR="76200" marT="76200" marB="76200" anchor="ctr" anchorCtr="0" horzOverflow="overflow"/>
                </a:tc>
                <a:tc>
                  <a:txBody>
                    <a:bodyPr/>
                    <a:lstStyle/>
                    <a:p>
                      <a:pPr algn="r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4b5357adf964a520319827e3</a:t>
                      </a:r>
                    </a:p>
                  </a:txBody>
                  <a:tcPr marL="76200" marR="76200" marT="76200" marB="76200" anchor="ctr" anchorCtr="0" horzOverflow="overflow"/>
                </a:tc>
              </a:tr>
              <a:tr h="1818862">
                <a:tc>
                  <a:txBody>
                    <a:bodyPr/>
                    <a:lstStyle/>
                    <a:p>
                      <a:pPr algn="r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Marble Hill</a:t>
                      </a:r>
                    </a:p>
                  </a:txBody>
                  <a:tcPr marL="76200" marR="76200" marT="76200" marB="762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40.876551</a:t>
                      </a:r>
                    </a:p>
                  </a:txBody>
                  <a:tcPr marL="76200" marR="76200" marT="76200" marB="762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-73.91066</a:t>
                      </a:r>
                    </a:p>
                  </a:txBody>
                  <a:tcPr marL="76200" marR="76200" marT="76200" marB="76200" anchor="ctr" anchorCtr="0" horzOverflow="overflow"/>
                </a:tc>
                <a:tc>
                  <a:txBody>
                    <a:bodyPr/>
                    <a:lstStyle/>
                    <a:p>
                      <a:pPr algn="r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Land &amp; Sea Restaurant</a:t>
                      </a:r>
                    </a:p>
                  </a:txBody>
                  <a:tcPr marL="76200" marR="76200" marT="76200" marB="762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40.877885</a:t>
                      </a:r>
                    </a:p>
                  </a:txBody>
                  <a:tcPr marL="76200" marR="76200" marT="76200" marB="762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-73.905873</a:t>
                      </a:r>
                    </a:p>
                  </a:txBody>
                  <a:tcPr marL="76200" marR="76200" marT="76200" marB="76200" anchor="ctr" anchorCtr="0" horzOverflow="overflow"/>
                </a:tc>
                <a:tc>
                  <a:txBody>
                    <a:bodyPr/>
                    <a:lstStyle/>
                    <a:p>
                      <a:pPr algn="r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Seafood Restaurant</a:t>
                      </a:r>
                    </a:p>
                  </a:txBody>
                  <a:tcPr marL="76200" marR="76200" marT="76200" marB="76200" anchor="ctr" anchorCtr="0" horzOverflow="overflow"/>
                </a:tc>
                <a:tc>
                  <a:txBody>
                    <a:bodyPr/>
                    <a:lstStyle/>
                    <a:p>
                      <a:pPr algn="r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4b9c9c6af964a520b27236e3</a:t>
                      </a:r>
                    </a:p>
                  </a:txBody>
                  <a:tcPr marL="76200" marR="76200" marT="76200" marB="76200" anchor="ctr" anchorCtr="0" horzOverflow="overflow"/>
                </a:tc>
              </a:tr>
              <a:tr h="1187782">
                <a:tc>
                  <a:txBody>
                    <a:bodyPr/>
                    <a:lstStyle/>
                    <a:p>
                      <a:pPr algn="r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Marble Hill</a:t>
                      </a:r>
                    </a:p>
                  </a:txBody>
                  <a:tcPr marL="76200" marR="76200" marT="76200" marB="762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40.876551</a:t>
                      </a:r>
                    </a:p>
                  </a:txBody>
                  <a:tcPr marL="76200" marR="76200" marT="76200" marB="762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-73.91066</a:t>
                      </a:r>
                    </a:p>
                  </a:txBody>
                  <a:tcPr marL="76200" marR="76200" marT="76200" marB="76200" anchor="ctr" anchorCtr="0" horzOverflow="overflow"/>
                </a:tc>
                <a:tc>
                  <a:txBody>
                    <a:bodyPr/>
                    <a:lstStyle/>
                    <a:p>
                      <a:pPr algn="r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Subway</a:t>
                      </a:r>
                    </a:p>
                  </a:txBody>
                  <a:tcPr marL="76200" marR="76200" marT="76200" marB="762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40.874667</a:t>
                      </a:r>
                    </a:p>
                  </a:txBody>
                  <a:tcPr marL="76200" marR="76200" marT="76200" marB="762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-73.909586</a:t>
                      </a:r>
                    </a:p>
                  </a:txBody>
                  <a:tcPr marL="76200" marR="76200" marT="76200" marB="76200" anchor="ctr" anchorCtr="0" horzOverflow="overflow"/>
                </a:tc>
                <a:tc>
                  <a:txBody>
                    <a:bodyPr/>
                    <a:lstStyle/>
                    <a:p>
                      <a:pPr algn="r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Sandwich Place</a:t>
                      </a:r>
                    </a:p>
                  </a:txBody>
                  <a:tcPr marL="76200" marR="76200" marT="76200" marB="76200" anchor="ctr" anchorCtr="0" horzOverflow="overflow"/>
                </a:tc>
                <a:tc>
                  <a:txBody>
                    <a:bodyPr/>
                    <a:lstStyle/>
                    <a:p>
                      <a:pPr algn="r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4b4f7b65f964a5205a0827e3</a:t>
                      </a:r>
                    </a:p>
                  </a:txBody>
                  <a:tcPr marL="76200" marR="76200" marT="76200" marB="76200" anchor="ctr" anchorCtr="0" horzOverflow="overflow"/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Third Level Data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Third Level Data</a:t>
            </a:r>
          </a:p>
        </p:txBody>
      </p:sp>
      <p:graphicFrame>
        <p:nvGraphicFramePr>
          <p:cNvPr id="139" name="Table"/>
          <p:cNvGraphicFramePr/>
          <p:nvPr/>
        </p:nvGraphicFramePr>
        <p:xfrm>
          <a:off x="2401873" y="4536510"/>
          <a:ext cx="19254843" cy="8018728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{C7B018BB-80A7-4F77-B60F-C8B233D01FF8}</a:tableStyleId>
              </a:tblPr>
              <a:tblGrid>
                <a:gridCol w="2210086"/>
                <a:gridCol w="2210086"/>
                <a:gridCol w="2210086"/>
                <a:gridCol w="1899834"/>
                <a:gridCol w="1757143"/>
                <a:gridCol w="1841534"/>
                <a:gridCol w="1899834"/>
                <a:gridCol w="1855192"/>
                <a:gridCol w="3358344"/>
              </a:tblGrid>
              <a:tr h="1334337">
                <a:tc>
                  <a:txBody>
                    <a:bodyPr/>
                    <a:lstStyle/>
                    <a:p>
                      <a:pPr defTabSz="914400"/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r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4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Neighborhood</a:t>
                      </a:r>
                    </a:p>
                  </a:txBody>
                  <a:tcPr marL="76200" marR="76200" marT="76200" marB="76200" anchor="ctr" anchorCtr="0" horzOverflow="overflow"/>
                </a:tc>
                <a:tc>
                  <a:txBody>
                    <a:bodyPr/>
                    <a:lstStyle/>
                    <a:p>
                      <a:pPr algn="r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4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Neighborhood Latitude</a:t>
                      </a:r>
                    </a:p>
                  </a:txBody>
                  <a:tcPr marL="76200" marR="76200" marT="76200" marB="76200" anchor="ctr" anchorCtr="0" horzOverflow="overflow"/>
                </a:tc>
                <a:tc>
                  <a:txBody>
                    <a:bodyPr/>
                    <a:lstStyle/>
                    <a:p>
                      <a:pPr algn="r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4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Neighborhood Longitude</a:t>
                      </a:r>
                    </a:p>
                  </a:txBody>
                  <a:tcPr marL="76200" marR="76200" marT="76200" marB="76200" anchor="ctr" anchorCtr="0" horzOverflow="overflow"/>
                </a:tc>
                <a:tc>
                  <a:txBody>
                    <a:bodyPr/>
                    <a:lstStyle/>
                    <a:p>
                      <a:pPr algn="r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4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Venue</a:t>
                      </a:r>
                    </a:p>
                  </a:txBody>
                  <a:tcPr marL="76200" marR="76200" marT="76200" marB="76200" anchor="ctr" anchorCtr="0" horzOverflow="overflow"/>
                </a:tc>
                <a:tc>
                  <a:txBody>
                    <a:bodyPr/>
                    <a:lstStyle/>
                    <a:p>
                      <a:pPr algn="r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4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Venue Latitude</a:t>
                      </a:r>
                    </a:p>
                  </a:txBody>
                  <a:tcPr marL="76200" marR="76200" marT="76200" marB="76200" anchor="ctr" anchorCtr="0" horzOverflow="overflow"/>
                </a:tc>
                <a:tc>
                  <a:txBody>
                    <a:bodyPr/>
                    <a:lstStyle/>
                    <a:p>
                      <a:pPr algn="r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4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Venue Longitude</a:t>
                      </a:r>
                    </a:p>
                  </a:txBody>
                  <a:tcPr marL="76200" marR="76200" marT="76200" marB="76200" anchor="ctr" anchorCtr="0" horzOverflow="overflow"/>
                </a:tc>
                <a:tc>
                  <a:txBody>
                    <a:bodyPr/>
                    <a:lstStyle/>
                    <a:p>
                      <a:pPr algn="r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4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Venue Category</a:t>
                      </a:r>
                    </a:p>
                  </a:txBody>
                  <a:tcPr marL="76200" marR="76200" marT="76200" marB="76200" anchor="ctr" anchorCtr="0" horzOverflow="overflow"/>
                </a:tc>
                <a:tc>
                  <a:txBody>
                    <a:bodyPr/>
                    <a:lstStyle/>
                    <a:p>
                      <a:pPr algn="r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4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id</a:t>
                      </a:r>
                    </a:p>
                  </a:txBody>
                  <a:tcPr marL="76200" marR="76200" marT="76200" marB="76200" anchor="ctr" anchorCtr="0" horzOverflow="overflow"/>
                </a:tc>
              </a:tr>
              <a:tr h="1334337"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4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</a:t>
                      </a:r>
                    </a:p>
                  </a:txBody>
                  <a:tcPr marL="76200" marR="76200" marT="76200" marB="76200" anchor="ctr" anchorCtr="0" horzOverflow="overflow"/>
                </a:tc>
                <a:tc>
                  <a:txBody>
                    <a:bodyPr/>
                    <a:lstStyle/>
                    <a:p>
                      <a:pPr algn="r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Marble Hill</a:t>
                      </a:r>
                    </a:p>
                  </a:txBody>
                  <a:tcPr marL="76200" marR="76200" marT="76200" marB="762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40.876551</a:t>
                      </a:r>
                    </a:p>
                  </a:txBody>
                  <a:tcPr marL="76200" marR="76200" marT="76200" marB="762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-73.910660</a:t>
                      </a:r>
                    </a:p>
                  </a:txBody>
                  <a:tcPr marL="76200" marR="76200" marT="76200" marB="76200" anchor="ctr" anchorCtr="0" horzOverflow="overflow"/>
                </a:tc>
                <a:tc>
                  <a:txBody>
                    <a:bodyPr/>
                    <a:lstStyle/>
                    <a:p>
                      <a:pPr algn="r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Arturo's</a:t>
                      </a:r>
                    </a:p>
                  </a:txBody>
                  <a:tcPr marL="76200" marR="76200" marT="76200" marB="762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40.874412</a:t>
                      </a:r>
                    </a:p>
                  </a:txBody>
                  <a:tcPr marL="76200" marR="76200" marT="76200" marB="762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-73.910271</a:t>
                      </a:r>
                    </a:p>
                  </a:txBody>
                  <a:tcPr marL="76200" marR="76200" marT="76200" marB="76200" anchor="ctr" anchorCtr="0" horzOverflow="overflow"/>
                </a:tc>
                <a:tc>
                  <a:txBody>
                    <a:bodyPr/>
                    <a:lstStyle/>
                    <a:p>
                      <a:pPr algn="r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Pizza Place</a:t>
                      </a:r>
                    </a:p>
                  </a:txBody>
                  <a:tcPr marL="76200" marR="76200" marT="76200" marB="76200" anchor="ctr" anchorCtr="0" horzOverflow="overflow"/>
                </a:tc>
                <a:tc>
                  <a:txBody>
                    <a:bodyPr/>
                    <a:lstStyle/>
                    <a:p>
                      <a:pPr algn="r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4b4429abf964a52037f225e3</a:t>
                      </a:r>
                    </a:p>
                  </a:txBody>
                  <a:tcPr marL="76200" marR="76200" marT="76200" marB="76200" anchor="ctr" anchorCtr="0" horzOverflow="overflow"/>
                </a:tc>
              </a:tr>
              <a:tr h="1334337"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4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76200" marR="76200" marT="76200" marB="76200" anchor="ctr" anchorCtr="0" horzOverflow="overflow"/>
                </a:tc>
                <a:tc>
                  <a:txBody>
                    <a:bodyPr/>
                    <a:lstStyle/>
                    <a:p>
                      <a:pPr algn="r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Marble Hill</a:t>
                      </a:r>
                    </a:p>
                  </a:txBody>
                  <a:tcPr marL="76200" marR="76200" marT="76200" marB="762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40.876551</a:t>
                      </a:r>
                    </a:p>
                  </a:txBody>
                  <a:tcPr marL="76200" marR="76200" marT="76200" marB="762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-73.910660</a:t>
                      </a:r>
                    </a:p>
                  </a:txBody>
                  <a:tcPr marL="76200" marR="76200" marT="76200" marB="76200" anchor="ctr" anchorCtr="0" horzOverflow="overflow"/>
                </a:tc>
                <a:tc>
                  <a:txBody>
                    <a:bodyPr/>
                    <a:lstStyle/>
                    <a:p>
                      <a:pPr algn="r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Bikram Yoga</a:t>
                      </a:r>
                    </a:p>
                  </a:txBody>
                  <a:tcPr marL="76200" marR="76200" marT="76200" marB="762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40.876844</a:t>
                      </a:r>
                    </a:p>
                  </a:txBody>
                  <a:tcPr marL="76200" marR="76200" marT="76200" marB="762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-73.906204</a:t>
                      </a:r>
                    </a:p>
                  </a:txBody>
                  <a:tcPr marL="76200" marR="76200" marT="76200" marB="76200" anchor="ctr" anchorCtr="0" horzOverflow="overflow"/>
                </a:tc>
                <a:tc>
                  <a:txBody>
                    <a:bodyPr/>
                    <a:lstStyle/>
                    <a:p>
                      <a:pPr algn="r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Yoga Studio</a:t>
                      </a:r>
                    </a:p>
                  </a:txBody>
                  <a:tcPr marL="76200" marR="76200" marT="76200" marB="76200" anchor="ctr" anchorCtr="0" horzOverflow="overflow"/>
                </a:tc>
                <a:tc>
                  <a:txBody>
                    <a:bodyPr/>
                    <a:lstStyle/>
                    <a:p>
                      <a:pPr algn="r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4baf59e8f964a520a6f93be3</a:t>
                      </a:r>
                    </a:p>
                  </a:txBody>
                  <a:tcPr marL="76200" marR="76200" marT="76200" marB="76200" anchor="ctr" anchorCtr="0" horzOverflow="overflow"/>
                </a:tc>
              </a:tr>
              <a:tr h="1334337"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4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76200" marR="76200" marT="76200" marB="76200" anchor="ctr" anchorCtr="0" horzOverflow="overflow"/>
                </a:tc>
                <a:tc>
                  <a:txBody>
                    <a:bodyPr/>
                    <a:lstStyle/>
                    <a:p>
                      <a:pPr algn="r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Marble Hill</a:t>
                      </a:r>
                    </a:p>
                  </a:txBody>
                  <a:tcPr marL="76200" marR="76200" marT="76200" marB="762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40.876551</a:t>
                      </a:r>
                    </a:p>
                  </a:txBody>
                  <a:tcPr marL="76200" marR="76200" marT="76200" marB="762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-73.910660</a:t>
                      </a:r>
                    </a:p>
                  </a:txBody>
                  <a:tcPr marL="76200" marR="76200" marT="76200" marB="76200" anchor="ctr" anchorCtr="0" horzOverflow="overflow"/>
                </a:tc>
                <a:tc>
                  <a:txBody>
                    <a:bodyPr/>
                    <a:lstStyle/>
                    <a:p>
                      <a:pPr algn="r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Tibbett Diner</a:t>
                      </a:r>
                    </a:p>
                  </a:txBody>
                  <a:tcPr marL="76200" marR="76200" marT="76200" marB="762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40.880404</a:t>
                      </a:r>
                    </a:p>
                  </a:txBody>
                  <a:tcPr marL="76200" marR="76200" marT="76200" marB="762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-73.908937</a:t>
                      </a:r>
                    </a:p>
                  </a:txBody>
                  <a:tcPr marL="76200" marR="76200" marT="76200" marB="76200" anchor="ctr" anchorCtr="0" horzOverflow="overflow"/>
                </a:tc>
                <a:tc>
                  <a:txBody>
                    <a:bodyPr/>
                    <a:lstStyle/>
                    <a:p>
                      <a:pPr algn="r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Diner</a:t>
                      </a:r>
                    </a:p>
                  </a:txBody>
                  <a:tcPr marL="76200" marR="76200" marT="76200" marB="76200" anchor="ctr" anchorCtr="0" horzOverflow="overflow"/>
                </a:tc>
                <a:tc>
                  <a:txBody>
                    <a:bodyPr/>
                    <a:lstStyle/>
                    <a:p>
                      <a:pPr algn="r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4b79cc46f964a520c5122fe3</a:t>
                      </a:r>
                    </a:p>
                  </a:txBody>
                  <a:tcPr marL="76200" marR="76200" marT="76200" marB="76200" anchor="ctr" anchorCtr="0" horzOverflow="overflow"/>
                </a:tc>
              </a:tr>
              <a:tr h="1334337"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4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</a:t>
                      </a:r>
                    </a:p>
                  </a:txBody>
                  <a:tcPr marL="76200" marR="76200" marT="76200" marB="76200" anchor="ctr" anchorCtr="0" horzOverflow="overflow"/>
                </a:tc>
                <a:tc>
                  <a:txBody>
                    <a:bodyPr/>
                    <a:lstStyle/>
                    <a:p>
                      <a:pPr algn="r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Marble Hill</a:t>
                      </a:r>
                    </a:p>
                  </a:txBody>
                  <a:tcPr marL="76200" marR="76200" marT="76200" marB="762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40.876551</a:t>
                      </a:r>
                    </a:p>
                  </a:txBody>
                  <a:tcPr marL="76200" marR="76200" marT="76200" marB="762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-73.910660</a:t>
                      </a:r>
                    </a:p>
                  </a:txBody>
                  <a:tcPr marL="76200" marR="76200" marT="76200" marB="76200" anchor="ctr" anchorCtr="0" horzOverflow="overflow"/>
                </a:tc>
                <a:tc>
                  <a:txBody>
                    <a:bodyPr/>
                    <a:lstStyle/>
                    <a:p>
                      <a:pPr algn="r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Dunkin'</a:t>
                      </a:r>
                    </a:p>
                  </a:txBody>
                  <a:tcPr marL="76200" marR="76200" marT="76200" marB="762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40.877136</a:t>
                      </a:r>
                    </a:p>
                  </a:txBody>
                  <a:tcPr marL="76200" marR="76200" marT="76200" marB="762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-73.906666</a:t>
                      </a:r>
                    </a:p>
                  </a:txBody>
                  <a:tcPr marL="76200" marR="76200" marT="76200" marB="76200" anchor="ctr" anchorCtr="0" horzOverflow="overflow"/>
                </a:tc>
                <a:tc>
                  <a:txBody>
                    <a:bodyPr/>
                    <a:lstStyle/>
                    <a:p>
                      <a:pPr algn="r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Donut Shop</a:t>
                      </a:r>
                    </a:p>
                  </a:txBody>
                  <a:tcPr marL="76200" marR="76200" marT="76200" marB="76200" anchor="ctr" anchorCtr="0" horzOverflow="overflow"/>
                </a:tc>
                <a:tc>
                  <a:txBody>
                    <a:bodyPr/>
                    <a:lstStyle/>
                    <a:p>
                      <a:pPr algn="r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4b5357adf964a520319827e3</a:t>
                      </a:r>
                    </a:p>
                  </a:txBody>
                  <a:tcPr marL="76200" marR="76200" marT="76200" marB="76200" anchor="ctr" anchorCtr="0" horzOverflow="overflow"/>
                </a:tc>
              </a:tr>
              <a:tr h="1334337"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4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76200" marR="76200" marT="76200" marB="76200" anchor="ctr" anchorCtr="0" horzOverflow="overflow"/>
                </a:tc>
                <a:tc>
                  <a:txBody>
                    <a:bodyPr/>
                    <a:lstStyle/>
                    <a:p>
                      <a:pPr algn="r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Marble Hill</a:t>
                      </a:r>
                    </a:p>
                  </a:txBody>
                  <a:tcPr marL="76200" marR="76200" marT="76200" marB="762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40.876551</a:t>
                      </a:r>
                    </a:p>
                  </a:txBody>
                  <a:tcPr marL="76200" marR="76200" marT="76200" marB="762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-73.910660</a:t>
                      </a:r>
                    </a:p>
                  </a:txBody>
                  <a:tcPr marL="76200" marR="76200" marT="76200" marB="76200" anchor="ctr" anchorCtr="0" horzOverflow="overflow"/>
                </a:tc>
                <a:tc>
                  <a:txBody>
                    <a:bodyPr/>
                    <a:lstStyle/>
                    <a:p>
                      <a:pPr algn="r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Astral Fitness &amp; Wellness Center</a:t>
                      </a:r>
                    </a:p>
                  </a:txBody>
                  <a:tcPr marL="76200" marR="76200" marT="76200" marB="762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40.876705</a:t>
                      </a:r>
                    </a:p>
                  </a:txBody>
                  <a:tcPr marL="76200" marR="76200" marT="76200" marB="762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-73.906372</a:t>
                      </a:r>
                    </a:p>
                  </a:txBody>
                  <a:tcPr marL="76200" marR="76200" marT="76200" marB="76200" anchor="ctr" anchorCtr="0" horzOverflow="overflow"/>
                </a:tc>
                <a:tc>
                  <a:txBody>
                    <a:bodyPr/>
                    <a:lstStyle/>
                    <a:p>
                      <a:pPr algn="r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Gym</a:t>
                      </a:r>
                    </a:p>
                  </a:txBody>
                  <a:tcPr marL="76200" marR="76200" marT="76200" marB="76200" anchor="ctr" anchorCtr="0" horzOverflow="overflow"/>
                </a:tc>
                <a:tc>
                  <a:txBody>
                    <a:bodyPr/>
                    <a:lstStyle/>
                    <a:p>
                      <a:pPr algn="r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4cf6ae55d3a8a1cd71a9d243</a:t>
                      </a:r>
                    </a:p>
                  </a:txBody>
                  <a:tcPr marL="76200" marR="76200" marT="76200" marB="76200" anchor="ctr" anchorCtr="0" horzOverflow="overflow"/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Image" descr="Image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5547" t="0" r="5547" b="0"/>
          <a:stretch>
            <a:fillRect/>
          </a:stretch>
        </p:blipFill>
        <p:spPr>
          <a:xfrm>
            <a:off x="12496800" y="1068296"/>
            <a:ext cx="10223500" cy="11595101"/>
          </a:xfrm>
          <a:prstGeom prst="rect">
            <a:avLst/>
          </a:prstGeom>
        </p:spPr>
      </p:pic>
      <p:sp>
        <p:nvSpPr>
          <p:cNvPr id="142" name="Food Venue Number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Food Venue Numbers</a:t>
            </a:r>
          </a:p>
        </p:txBody>
      </p:sp>
      <p:sp>
        <p:nvSpPr>
          <p:cNvPr id="143" name="Double-click to edit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Image" descr="Image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0" t="1043" r="0" b="1043"/>
          <a:stretch>
            <a:fillRect/>
          </a:stretch>
        </p:blipFill>
        <p:spPr>
          <a:xfrm>
            <a:off x="12496800" y="1068296"/>
            <a:ext cx="10223500" cy="11595101"/>
          </a:xfrm>
          <a:prstGeom prst="rect">
            <a:avLst/>
          </a:prstGeom>
        </p:spPr>
      </p:pic>
      <p:sp>
        <p:nvSpPr>
          <p:cNvPr id="146" name="Total Venue Number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Total Venue Numbers</a:t>
            </a:r>
          </a:p>
        </p:txBody>
      </p:sp>
      <p:sp>
        <p:nvSpPr>
          <p:cNvPr id="147" name="Double-click to edit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Gradient">
  <a:themeElements>
    <a:clrScheme name="Gradient">
      <a:dk1>
        <a:srgbClr val="FF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189B1A"/>
      </a:accent2>
      <a:accent3>
        <a:srgbClr val="008C91"/>
      </a:accent3>
      <a:accent4>
        <a:srgbClr val="5747C1"/>
      </a:accent4>
      <a:accent5>
        <a:srgbClr val="971817"/>
      </a:accent5>
      <a:accent6>
        <a:srgbClr val="BC8027"/>
      </a:accent6>
      <a:hlink>
        <a:srgbClr val="0000FF"/>
      </a:hlink>
      <a:folHlink>
        <a:srgbClr val="FF00FF"/>
      </a:folHlink>
    </a:clrScheme>
    <a:fontScheme name="Gradient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Gradie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adFill flip="none" rotWithShape="1">
          <a:gsLst>
            <a:gs pos="0">
              <a:schemeClr val="accent1"/>
            </a:gs>
            <a:gs pos="100000">
              <a:schemeClr val="accent1">
                <a:hueOff val="321133"/>
                <a:satOff val="-12043"/>
                <a:lumOff val="-7113"/>
              </a:schemeClr>
            </a:gs>
          </a:gsLst>
          <a:lin ang="5400000" scaled="0"/>
        </a:gradFill>
        <a:ln w="12700" cap="flat">
          <a:noFill/>
          <a:miter lim="400000"/>
        </a:ln>
        <a:effectLst>
          <a:outerShdw sx="100000" sy="100000" kx="0" ky="0" algn="b" rotWithShape="0" blurRad="76200" dist="0" dir="18900000">
            <a:srgbClr val="000000">
              <a:alpha val="8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25400" dist="23998" dir="2700000">
                <a:srgbClr val="000000">
                  <a:alpha val="31034"/>
                </a:srgbClr>
              </a:outerShdw>
            </a:effectLst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Gradient">
  <a:themeElements>
    <a:clrScheme name="Gradient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189B1A"/>
      </a:accent2>
      <a:accent3>
        <a:srgbClr val="008C91"/>
      </a:accent3>
      <a:accent4>
        <a:srgbClr val="5747C1"/>
      </a:accent4>
      <a:accent5>
        <a:srgbClr val="971817"/>
      </a:accent5>
      <a:accent6>
        <a:srgbClr val="BC8027"/>
      </a:accent6>
      <a:hlink>
        <a:srgbClr val="0000FF"/>
      </a:hlink>
      <a:folHlink>
        <a:srgbClr val="FF00FF"/>
      </a:folHlink>
    </a:clrScheme>
    <a:fontScheme name="Gradient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Gradie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adFill flip="none" rotWithShape="1">
          <a:gsLst>
            <a:gs pos="0">
              <a:schemeClr val="accent1"/>
            </a:gs>
            <a:gs pos="100000">
              <a:schemeClr val="accent1">
                <a:hueOff val="321133"/>
                <a:satOff val="-12043"/>
                <a:lumOff val="-7113"/>
              </a:schemeClr>
            </a:gs>
          </a:gsLst>
          <a:lin ang="5400000" scaled="0"/>
        </a:gradFill>
        <a:ln w="12700" cap="flat">
          <a:noFill/>
          <a:miter lim="400000"/>
        </a:ln>
        <a:effectLst>
          <a:outerShdw sx="100000" sy="100000" kx="0" ky="0" algn="b" rotWithShape="0" blurRad="76200" dist="0" dir="18900000">
            <a:srgbClr val="000000">
              <a:alpha val="8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25400" dist="23998" dir="2700000">
                <a:srgbClr val="000000">
                  <a:alpha val="31034"/>
                </a:srgbClr>
              </a:outerShdw>
            </a:effectLst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